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4"/>
  </p:notesMasterIdLst>
  <p:sldIdLst>
    <p:sldId id="256" r:id="rId2"/>
    <p:sldId id="257" r:id="rId3"/>
    <p:sldId id="258" r:id="rId4"/>
    <p:sldId id="259" r:id="rId5"/>
    <p:sldId id="260" r:id="rId6"/>
    <p:sldId id="274" r:id="rId7"/>
    <p:sldId id="261" r:id="rId8"/>
    <p:sldId id="262" r:id="rId9"/>
    <p:sldId id="263" r:id="rId10"/>
    <p:sldId id="264" r:id="rId11"/>
    <p:sldId id="265" r:id="rId12"/>
    <p:sldId id="266" r:id="rId13"/>
    <p:sldId id="267" r:id="rId14"/>
    <p:sldId id="268" r:id="rId15"/>
    <p:sldId id="269" r:id="rId16"/>
    <p:sldId id="271" r:id="rId17"/>
    <p:sldId id="270" r:id="rId18"/>
    <p:sldId id="273" r:id="rId19"/>
    <p:sldId id="272"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FE43BB-C7E4-4FDE-A025-7B3EAF2AAC79}" type="datetimeFigureOut">
              <a:rPr lang="en-US" smtClean="0"/>
              <a:t>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D0DFD5-5FAF-4651-9893-23BE6AD6615C}" type="slidenum">
              <a:rPr lang="en-US" smtClean="0"/>
              <a:t>‹#›</a:t>
            </a:fld>
            <a:endParaRPr lang="en-US"/>
          </a:p>
        </p:txBody>
      </p:sp>
    </p:spTree>
    <p:extLst>
      <p:ext uri="{BB962C8B-B14F-4D97-AF65-F5344CB8AC3E}">
        <p14:creationId xmlns:p14="http://schemas.microsoft.com/office/powerpoint/2010/main" val="3158463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ECBF08E-7777-439C-8231-1839FFDC2B8E}" type="datetime1">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4C8DD-2398-406A-BDEC-83C72BBB1A24}"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6108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9A20B5-1FF1-4766-87F6-742ADF82EA8A}" type="datetime1">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4C8DD-2398-406A-BDEC-83C72BBB1A24}" type="slidenum">
              <a:rPr lang="en-US" smtClean="0"/>
              <a:t>‹#›</a:t>
            </a:fld>
            <a:endParaRPr lang="en-US"/>
          </a:p>
        </p:txBody>
      </p:sp>
    </p:spTree>
    <p:extLst>
      <p:ext uri="{BB962C8B-B14F-4D97-AF65-F5344CB8AC3E}">
        <p14:creationId xmlns:p14="http://schemas.microsoft.com/office/powerpoint/2010/main" val="4174858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815C34-E3B8-4320-9B5D-7C93C8FE447D}" type="datetime1">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4C8DD-2398-406A-BDEC-83C72BBB1A2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437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2814C6-632D-4372-9D78-79C62C3ED5E8}" type="datetime1">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4C8DD-2398-406A-BDEC-83C72BBB1A24}" type="slidenum">
              <a:rPr lang="en-US" smtClean="0"/>
              <a:t>‹#›</a:t>
            </a:fld>
            <a:endParaRPr lang="en-US"/>
          </a:p>
        </p:txBody>
      </p:sp>
    </p:spTree>
    <p:extLst>
      <p:ext uri="{BB962C8B-B14F-4D97-AF65-F5344CB8AC3E}">
        <p14:creationId xmlns:p14="http://schemas.microsoft.com/office/powerpoint/2010/main" val="402285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24DDCA-110F-4E34-BDF9-7EAFCCC70D5F}" type="datetime1">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4C8DD-2398-406A-BDEC-83C72BBB1A24}"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36984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0558FC-BB46-4403-99ED-AC72DF131C0F}" type="datetime1">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4C8DD-2398-406A-BDEC-83C72BBB1A24}" type="slidenum">
              <a:rPr lang="en-US" smtClean="0"/>
              <a:t>‹#›</a:t>
            </a:fld>
            <a:endParaRPr lang="en-US"/>
          </a:p>
        </p:txBody>
      </p:sp>
    </p:spTree>
    <p:extLst>
      <p:ext uri="{BB962C8B-B14F-4D97-AF65-F5344CB8AC3E}">
        <p14:creationId xmlns:p14="http://schemas.microsoft.com/office/powerpoint/2010/main" val="2741832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48C184-D886-40EB-BBED-709030749608}" type="datetime1">
              <a:rPr lang="en-US" smtClean="0"/>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F4C8DD-2398-406A-BDEC-83C72BBB1A24}" type="slidenum">
              <a:rPr lang="en-US" smtClean="0"/>
              <a:t>‹#›</a:t>
            </a:fld>
            <a:endParaRPr lang="en-US"/>
          </a:p>
        </p:txBody>
      </p:sp>
    </p:spTree>
    <p:extLst>
      <p:ext uri="{BB962C8B-B14F-4D97-AF65-F5344CB8AC3E}">
        <p14:creationId xmlns:p14="http://schemas.microsoft.com/office/powerpoint/2010/main" val="2331828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24733E-3152-4433-897F-22321900C748}" type="datetime1">
              <a:rPr lang="en-US" smtClean="0"/>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4C8DD-2398-406A-BDEC-83C72BBB1A24}" type="slidenum">
              <a:rPr lang="en-US" smtClean="0"/>
              <a:t>‹#›</a:t>
            </a:fld>
            <a:endParaRPr lang="en-US"/>
          </a:p>
        </p:txBody>
      </p:sp>
    </p:spTree>
    <p:extLst>
      <p:ext uri="{BB962C8B-B14F-4D97-AF65-F5344CB8AC3E}">
        <p14:creationId xmlns:p14="http://schemas.microsoft.com/office/powerpoint/2010/main" val="2123516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6B235-5DC8-4A0B-89B6-A2529CB5D47A}" type="datetime1">
              <a:rPr lang="en-US" smtClean="0"/>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a:t>
            </a:fld>
            <a:endParaRPr lang="en-US"/>
          </a:p>
        </p:txBody>
      </p:sp>
    </p:spTree>
    <p:extLst>
      <p:ext uri="{BB962C8B-B14F-4D97-AF65-F5344CB8AC3E}">
        <p14:creationId xmlns:p14="http://schemas.microsoft.com/office/powerpoint/2010/main" val="2618086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964E24D-B69B-4F38-A67E-B40A3ED14140}" type="datetime1">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4C8DD-2398-406A-BDEC-83C72BBB1A24}" type="slidenum">
              <a:rPr lang="en-US" smtClean="0"/>
              <a:t>‹#›</a:t>
            </a:fld>
            <a:endParaRPr lang="en-US"/>
          </a:p>
        </p:txBody>
      </p:sp>
    </p:spTree>
    <p:extLst>
      <p:ext uri="{BB962C8B-B14F-4D97-AF65-F5344CB8AC3E}">
        <p14:creationId xmlns:p14="http://schemas.microsoft.com/office/powerpoint/2010/main" val="4016395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63C494-80AA-47D5-B80D-AEA1DEE2E375}" type="datetime1">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4C8DD-2398-406A-BDEC-83C72BBB1A2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577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60F06F0-2AD5-4303-B20A-73CF1EBA225A}" type="datetime1">
              <a:rPr lang="en-US" smtClean="0"/>
              <a:t>11/5/2023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FF4C8DD-2398-406A-BDEC-83C72BBB1A24}"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78957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fa-IR" sz="9600" b="1" dirty="0" smtClean="0">
                <a:solidFill>
                  <a:srgbClr val="FF0000"/>
                </a:solidFill>
                <a:cs typeface="2  Nazanin" panose="00000400000000000000" pitchFamily="2" charset="-78"/>
              </a:rPr>
              <a:t>دیابت</a:t>
            </a:r>
            <a:endParaRPr lang="en-US" sz="9600" b="1" dirty="0">
              <a:solidFill>
                <a:srgbClr val="FF0000"/>
              </a:solidFill>
              <a:cs typeface="2  Nazanin" panose="00000400000000000000" pitchFamily="2" charset="-78"/>
            </a:endParaRPr>
          </a:p>
        </p:txBody>
      </p:sp>
      <p:sp>
        <p:nvSpPr>
          <p:cNvPr id="3" name="Subtitle 2"/>
          <p:cNvSpPr>
            <a:spLocks noGrp="1"/>
          </p:cNvSpPr>
          <p:nvPr>
            <p:ph type="subTitle" idx="1"/>
          </p:nvPr>
        </p:nvSpPr>
        <p:spPr/>
        <p:txBody>
          <a:bodyPr/>
          <a:lstStyle/>
          <a:p>
            <a:pPr algn="ctr"/>
            <a:r>
              <a:rPr lang="fa-IR" b="1" dirty="0" smtClean="0">
                <a:cs typeface="2  Nazanin" panose="00000400000000000000" pitchFamily="2" charset="-78"/>
              </a:rPr>
              <a:t>دکتر بهنوش میلادپور </a:t>
            </a:r>
          </a:p>
          <a:p>
            <a:pPr algn="ctr"/>
            <a:r>
              <a:rPr lang="fa-IR" b="1" dirty="0" smtClean="0">
                <a:cs typeface="2  Nazanin" panose="00000400000000000000" pitchFamily="2" charset="-78"/>
              </a:rPr>
              <a:t>دانشگاه علوم پزشکی فسا</a:t>
            </a:r>
            <a:endParaRPr lang="en-US" b="1" dirty="0">
              <a:cs typeface="2  Nazanin" panose="00000400000000000000" pitchFamily="2" charset="-78"/>
            </a:endParaRPr>
          </a:p>
        </p:txBody>
      </p:sp>
    </p:spTree>
    <p:extLst>
      <p:ext uri="{BB962C8B-B14F-4D97-AF65-F5344CB8AC3E}">
        <p14:creationId xmlns:p14="http://schemas.microsoft.com/office/powerpoint/2010/main" val="4219951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261257"/>
            <a:ext cx="9720073" cy="6048103"/>
          </a:xfrm>
        </p:spPr>
        <p:txBody>
          <a:bodyPr>
            <a:normAutofit fontScale="92500" lnSpcReduction="20000"/>
          </a:bodyPr>
          <a:lstStyle/>
          <a:p>
            <a:pPr algn="r" rtl="1"/>
            <a:r>
              <a:rPr lang="fa-IR" dirty="0">
                <a:cs typeface="2  Nazanin" panose="00000400000000000000" pitchFamily="2" charset="-78"/>
              </a:rPr>
              <a:t>دیابت تیپ یک معمولا در سنین پایین تشخیص داده می شود. پیک آن معمولا در سن بلوغ ممکن است باشد و اکثرا بیماران زیر سن 30 سال هستند ولی یک نوع آن بنام </a:t>
            </a:r>
            <a:r>
              <a:rPr lang="en-US" dirty="0">
                <a:cs typeface="2  Nazanin" panose="00000400000000000000" pitchFamily="2" charset="-78"/>
              </a:rPr>
              <a:t>LADA</a:t>
            </a:r>
            <a:r>
              <a:rPr lang="fa-IR" dirty="0">
                <a:cs typeface="2  Nazanin" panose="00000400000000000000" pitchFamily="2" charset="-78"/>
              </a:rPr>
              <a:t>(</a:t>
            </a:r>
            <a:r>
              <a:rPr lang="en-US" dirty="0">
                <a:cs typeface="2  Nazanin" panose="00000400000000000000" pitchFamily="2" charset="-78"/>
              </a:rPr>
              <a:t> latent autoimmune diabetes of adults</a:t>
            </a:r>
            <a:r>
              <a:rPr lang="fa-IR" dirty="0">
                <a:cs typeface="2  Nazanin" panose="00000400000000000000" pitchFamily="2" charset="-78"/>
              </a:rPr>
              <a:t>) این دیابت تیپ یک ممکن است در سنین بالاتر خود را نشان دهد، بصورت بطئی است . شروعش ممکن است ماهها یا حتی سالها طول بکشد . در نوع کلاسیک تیپ یک دیابت که در بچگی و نوجوانی رخ می دهدشروعش خیلی سریع است و ممکن است در عرض چند هفته تا یکی دو ماه اتفاق بیفتد ولی اینجا ممکن است ظهور آن خیلی بطئی باشد و مثل دیابت تیپ دو خودش را نشان دهد</a:t>
            </a:r>
            <a:r>
              <a:rPr lang="fa-IR" dirty="0" smtClean="0">
                <a:cs typeface="2  Nazanin" panose="00000400000000000000" pitchFamily="2" charset="-78"/>
              </a:rPr>
              <a:t>.</a:t>
            </a:r>
          </a:p>
          <a:p>
            <a:pPr algn="r" rtl="1"/>
            <a:r>
              <a:rPr lang="fa-IR" dirty="0">
                <a:solidFill>
                  <a:srgbClr val="FF0000"/>
                </a:solidFill>
                <a:cs typeface="2  Nazanin" panose="00000400000000000000" pitchFamily="2" charset="-78"/>
              </a:rPr>
              <a:t>دیابت تیپ </a:t>
            </a:r>
            <a:r>
              <a:rPr lang="fa-IR" dirty="0" smtClean="0">
                <a:solidFill>
                  <a:srgbClr val="FF0000"/>
                </a:solidFill>
                <a:cs typeface="2  Nazanin" panose="00000400000000000000" pitchFamily="2" charset="-78"/>
              </a:rPr>
              <a:t>دو</a:t>
            </a:r>
          </a:p>
          <a:p>
            <a:pPr algn="r" rtl="1"/>
            <a:r>
              <a:rPr lang="fa-IR" dirty="0" smtClean="0">
                <a:cs typeface="2  Nazanin" panose="00000400000000000000" pitchFamily="2" charset="-78"/>
              </a:rPr>
              <a:t>یک </a:t>
            </a:r>
            <a:r>
              <a:rPr lang="fa-IR" dirty="0">
                <a:cs typeface="2  Nazanin" panose="00000400000000000000" pitchFamily="2" charset="-78"/>
              </a:rPr>
              <a:t>بیماری پلی ژنیک مالتی </a:t>
            </a:r>
            <a:r>
              <a:rPr lang="fa-IR" dirty="0" smtClean="0">
                <a:cs typeface="2  Nazanin" panose="00000400000000000000" pitchFamily="2" charset="-78"/>
              </a:rPr>
              <a:t>فاکتور، </a:t>
            </a:r>
            <a:r>
              <a:rPr lang="fa-IR" dirty="0">
                <a:cs typeface="2  Nazanin" panose="00000400000000000000" pitchFamily="2" charset="-78"/>
              </a:rPr>
              <a:t>است و ژن های مختلفی درگیر هستند. همه آنها هنوز شناخته نشده اند</a:t>
            </a:r>
            <a:r>
              <a:rPr lang="fa-IR" dirty="0" smtClean="0">
                <a:cs typeface="2  Nazanin" panose="00000400000000000000" pitchFamily="2" charset="-78"/>
              </a:rPr>
              <a:t>.</a:t>
            </a:r>
            <a:endParaRPr lang="fa-IR" dirty="0" smtClean="0">
              <a:solidFill>
                <a:srgbClr val="FF0000"/>
              </a:solidFill>
              <a:cs typeface="2  Nazanin" panose="00000400000000000000" pitchFamily="2" charset="-78"/>
            </a:endParaRPr>
          </a:p>
          <a:p>
            <a:pPr algn="r" rtl="1"/>
            <a:r>
              <a:rPr lang="fa-IR" dirty="0" smtClean="0">
                <a:cs typeface="2  Nazanin" panose="00000400000000000000" pitchFamily="2" charset="-78"/>
              </a:rPr>
              <a:t>80% </a:t>
            </a:r>
            <a:r>
              <a:rPr lang="fa-IR" dirty="0">
                <a:cs typeface="2  Nazanin" panose="00000400000000000000" pitchFamily="2" charset="-78"/>
              </a:rPr>
              <a:t>بیماران دیابت تیپ دو در موقع تشخیص چاق هستند و نسبت </a:t>
            </a:r>
            <a:r>
              <a:rPr lang="en-US" dirty="0">
                <a:cs typeface="2  Nazanin" panose="00000400000000000000" pitchFamily="2" charset="-78"/>
              </a:rPr>
              <a:t>waist/hip</a:t>
            </a:r>
            <a:r>
              <a:rPr lang="fa-IR" dirty="0">
                <a:cs typeface="2  Nazanin" panose="00000400000000000000" pitchFamily="2" charset="-78"/>
              </a:rPr>
              <a:t> در آنها بالاست و بیشتر چاقی شکمی در این افراد شایع است</a:t>
            </a:r>
            <a:r>
              <a:rPr lang="fa-IR" dirty="0" smtClean="0">
                <a:cs typeface="2  Nazanin" panose="00000400000000000000" pitchFamily="2" charset="-78"/>
              </a:rPr>
              <a:t>.</a:t>
            </a:r>
          </a:p>
          <a:p>
            <a:pPr algn="r" rtl="1"/>
            <a:r>
              <a:rPr lang="fa-IR" dirty="0">
                <a:cs typeface="2  Nazanin" panose="00000400000000000000" pitchFamily="2" charset="-78"/>
              </a:rPr>
              <a:t>فاکتورهای محیطی (تغذیه، عدم فعالیت بدنی)  </a:t>
            </a:r>
            <a:r>
              <a:rPr lang="fa-IR" dirty="0" smtClean="0">
                <a:cs typeface="2  Nazanin" panose="00000400000000000000" pitchFamily="2" charset="-78"/>
              </a:rPr>
              <a:t>: </a:t>
            </a:r>
            <a:r>
              <a:rPr lang="fa-IR" dirty="0">
                <a:cs typeface="2  Nazanin" panose="00000400000000000000" pitchFamily="2" charset="-78"/>
              </a:rPr>
              <a:t>چاقی</a:t>
            </a:r>
          </a:p>
          <a:p>
            <a:pPr algn="r" rtl="1"/>
            <a:r>
              <a:rPr lang="fa-IR" dirty="0">
                <a:cs typeface="2  Nazanin" panose="00000400000000000000" pitchFamily="2" charset="-78"/>
              </a:rPr>
              <a:t>در دیابت تیپ دو شاید اولین اشکال </a:t>
            </a:r>
            <a:r>
              <a:rPr lang="en-US" dirty="0">
                <a:cs typeface="2  Nazanin" panose="00000400000000000000" pitchFamily="2" charset="-78"/>
              </a:rPr>
              <a:t>insulin resistance  </a:t>
            </a:r>
            <a:r>
              <a:rPr lang="fa-IR" dirty="0">
                <a:cs typeface="2  Nazanin" panose="00000400000000000000" pitchFamily="2" charset="-78"/>
              </a:rPr>
              <a:t>باشد. به این صورت که خیلی از بیمارانی که </a:t>
            </a:r>
            <a:r>
              <a:rPr lang="fa-IR" dirty="0" smtClean="0">
                <a:cs typeface="2  Nazanin" panose="00000400000000000000" pitchFamily="2" charset="-78"/>
              </a:rPr>
              <a:t>دیابت تیپ </a:t>
            </a:r>
            <a:r>
              <a:rPr lang="fa-IR" dirty="0">
                <a:cs typeface="2  Nazanin" panose="00000400000000000000" pitchFamily="2" charset="-78"/>
              </a:rPr>
              <a:t>دو دارند سطح انسولینشان بالاتر از نرمال است و تا موقعی که دیابت بروز نکرده مقاومت در مقابل انسولین باعث می شود که سلول های بتا انسولین بیشتری بسازند و نهایتا گلوکز را نرمال نگه دارند ولی نهایتا سلول های بتا خسته می شوند و تولید انسولین هم کم می شود  و دیابت خود را نشان می دهد.</a:t>
            </a:r>
          </a:p>
          <a:p>
            <a:pPr algn="r" rtl="1"/>
            <a:endParaRPr lang="fa-IR" dirty="0" smtClean="0">
              <a:cs typeface="2  Nazanin" panose="00000400000000000000" pitchFamily="2" charset="-78"/>
            </a:endParaRPr>
          </a:p>
          <a:p>
            <a:pPr algn="r" rtl="1"/>
            <a:endParaRPr lang="en-US" dirty="0">
              <a:solidFill>
                <a:srgbClr val="FF0000"/>
              </a:solidFill>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10</a:t>
            </a:fld>
            <a:endParaRPr lang="en-US"/>
          </a:p>
        </p:txBody>
      </p:sp>
    </p:spTree>
    <p:extLst>
      <p:ext uri="{BB962C8B-B14F-4D97-AF65-F5344CB8AC3E}">
        <p14:creationId xmlns:p14="http://schemas.microsoft.com/office/powerpoint/2010/main" val="1388898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404949"/>
            <a:ext cx="9720073" cy="5904411"/>
          </a:xfrm>
        </p:spPr>
        <p:txBody>
          <a:bodyPr>
            <a:noAutofit/>
          </a:bodyPr>
          <a:lstStyle/>
          <a:p>
            <a:pPr algn="r" rtl="1"/>
            <a:r>
              <a:rPr lang="fa-IR" sz="1600" dirty="0">
                <a:cs typeface="2  Nazanin" panose="00000400000000000000" pitchFamily="2" charset="-78"/>
              </a:rPr>
              <a:t>مقاومت به انسولین عمدتا به دلیل چاقی است. در چاقی سلول های چربی سیتوکین هایی را می سازند که در متابولیسم گلوکز نقش دارند مثلا سیتوکین هایی مثل ادیپونکتین کم می شوند.</a:t>
            </a:r>
          </a:p>
          <a:p>
            <a:pPr algn="r" rtl="1"/>
            <a:r>
              <a:rPr lang="fa-IR" sz="1600" dirty="0">
                <a:cs typeface="2  Nazanin" panose="00000400000000000000" pitchFamily="2" charset="-78"/>
              </a:rPr>
              <a:t>ادیپونکتین از سلول های چربی ترشح می شوند و حساسیت گیرنده های انسولین را به انسولین زیاد می کند ولی در چاقی ترشحش کم می شود.</a:t>
            </a:r>
          </a:p>
          <a:p>
            <a:pPr algn="r" rtl="1"/>
            <a:r>
              <a:rPr lang="fa-IR" sz="1600" dirty="0">
                <a:cs typeface="2  Nazanin" panose="00000400000000000000" pitchFamily="2" charset="-78"/>
              </a:rPr>
              <a:t>همچنین پپتید دیگری به نام </a:t>
            </a:r>
            <a:r>
              <a:rPr lang="en-US" sz="1600" dirty="0">
                <a:cs typeface="2  Nazanin" panose="00000400000000000000" pitchFamily="2" charset="-78"/>
              </a:rPr>
              <a:t> </a:t>
            </a:r>
            <a:r>
              <a:rPr lang="en-US" sz="1600" dirty="0" err="1" smtClean="0">
                <a:cs typeface="2  Nazanin" panose="00000400000000000000" pitchFamily="2" charset="-78"/>
              </a:rPr>
              <a:t>resistin</a:t>
            </a:r>
            <a:r>
              <a:rPr lang="en-US" sz="1600" dirty="0" smtClean="0">
                <a:cs typeface="2  Nazanin" panose="00000400000000000000" pitchFamily="2" charset="-78"/>
              </a:rPr>
              <a:t> </a:t>
            </a:r>
            <a:r>
              <a:rPr lang="fa-IR" sz="1600" dirty="0">
                <a:cs typeface="2  Nazanin" panose="00000400000000000000" pitchFamily="2" charset="-78"/>
              </a:rPr>
              <a:t>هست که در چاقی ترشحش از سلول های چربی زیاد می شود و می تواند در مقابل انسولین ایجاد کند. سلول های بتا  هم نمی توانند به اندازه ای که باید انسولین ترشح کنند . هرچند انسولین بیشتری ترشح می کنند ولی بحدی نیست که بتواند گلوکز را نرمال نگهدارد. </a:t>
            </a:r>
            <a:endParaRPr lang="fa-IR" sz="1600" dirty="0" smtClean="0">
              <a:cs typeface="2  Nazanin" panose="00000400000000000000" pitchFamily="2" charset="-78"/>
            </a:endParaRPr>
          </a:p>
          <a:p>
            <a:pPr marL="0" indent="0" algn="r" rtl="1">
              <a:buNone/>
            </a:pPr>
            <a:r>
              <a:rPr lang="en-US" sz="1600" dirty="0">
                <a:solidFill>
                  <a:srgbClr val="FF0000"/>
                </a:solidFill>
                <a:cs typeface="2  Nazanin" panose="00000400000000000000" pitchFamily="2" charset="-78"/>
              </a:rPr>
              <a:t>Increased gluconeogenesis</a:t>
            </a:r>
            <a:r>
              <a:rPr lang="fa-IR" sz="1600" dirty="0">
                <a:solidFill>
                  <a:srgbClr val="FF0000"/>
                </a:solidFill>
                <a:cs typeface="2  Nazanin" panose="00000400000000000000" pitchFamily="2" charset="-78"/>
              </a:rPr>
              <a:t>:</a:t>
            </a:r>
            <a:r>
              <a:rPr lang="fa-IR" sz="1600" dirty="0">
                <a:cs typeface="2  Nazanin" panose="00000400000000000000" pitchFamily="2" charset="-78"/>
              </a:rPr>
              <a:t>در بیماران دیابت تیپ دو کبد هم گلوکز بیشتری می سازد.</a:t>
            </a:r>
          </a:p>
          <a:p>
            <a:pPr marL="0" indent="0" algn="r" rtl="1">
              <a:buNone/>
            </a:pPr>
            <a:r>
              <a:rPr lang="en-US" sz="1600" dirty="0">
                <a:solidFill>
                  <a:srgbClr val="FF0000"/>
                </a:solidFill>
                <a:cs typeface="2  Nazanin" panose="00000400000000000000" pitchFamily="2" charset="-78"/>
              </a:rPr>
              <a:t>Decreased </a:t>
            </a:r>
            <a:r>
              <a:rPr lang="en-US" sz="1600" dirty="0" err="1">
                <a:solidFill>
                  <a:srgbClr val="FF0000"/>
                </a:solidFill>
                <a:cs typeface="2  Nazanin" panose="00000400000000000000" pitchFamily="2" charset="-78"/>
              </a:rPr>
              <a:t>incretin</a:t>
            </a:r>
            <a:r>
              <a:rPr lang="en-US" sz="1600" dirty="0">
                <a:solidFill>
                  <a:srgbClr val="FF0000"/>
                </a:solidFill>
                <a:cs typeface="2  Nazanin" panose="00000400000000000000" pitchFamily="2" charset="-78"/>
              </a:rPr>
              <a:t> secretion</a:t>
            </a:r>
            <a:r>
              <a:rPr lang="fa-IR" sz="1600" dirty="0">
                <a:solidFill>
                  <a:srgbClr val="FF0000"/>
                </a:solidFill>
                <a:cs typeface="2  Nazanin" panose="00000400000000000000" pitchFamily="2" charset="-78"/>
              </a:rPr>
              <a:t>: </a:t>
            </a:r>
            <a:r>
              <a:rPr lang="fa-IR" sz="1600" dirty="0">
                <a:cs typeface="2  Nazanin" panose="00000400000000000000" pitchFamily="2" charset="-78"/>
              </a:rPr>
              <a:t>اینکرتین</a:t>
            </a:r>
            <a:r>
              <a:rPr lang="fa-IR" sz="1600" dirty="0">
                <a:solidFill>
                  <a:srgbClr val="FF0000"/>
                </a:solidFill>
                <a:cs typeface="2  Nazanin" panose="00000400000000000000" pitchFamily="2" charset="-78"/>
              </a:rPr>
              <a:t> </a:t>
            </a:r>
            <a:r>
              <a:rPr lang="fa-IR" sz="1600" dirty="0">
                <a:cs typeface="2  Nazanin" panose="00000400000000000000" pitchFamily="2" charset="-78"/>
              </a:rPr>
              <a:t>ها هورمون هایی هستند از </a:t>
            </a:r>
            <a:r>
              <a:rPr lang="en-US" sz="1600" dirty="0">
                <a:cs typeface="2  Nazanin" panose="00000400000000000000" pitchFamily="2" charset="-78"/>
              </a:rPr>
              <a:t>GI tract</a:t>
            </a:r>
            <a:r>
              <a:rPr lang="fa-IR" sz="1600" dirty="0">
                <a:cs typeface="2  Nazanin" panose="00000400000000000000" pitchFamily="2" charset="-78"/>
              </a:rPr>
              <a:t> می ایند و در متابولیسم گلوکز نقش دارند. مثلا یکی از این هورمون ها </a:t>
            </a:r>
            <a:r>
              <a:rPr lang="en-US" sz="1600" dirty="0">
                <a:cs typeface="2  Nazanin" panose="00000400000000000000" pitchFamily="2" charset="-78"/>
              </a:rPr>
              <a:t>GLP1</a:t>
            </a:r>
            <a:r>
              <a:rPr lang="fa-IR" sz="1600" dirty="0">
                <a:cs typeface="2  Nazanin" panose="00000400000000000000" pitchFamily="2" charset="-78"/>
              </a:rPr>
              <a:t> است ( </a:t>
            </a:r>
            <a:r>
              <a:rPr lang="en-US" sz="1600" dirty="0">
                <a:cs typeface="2  Nazanin" panose="00000400000000000000" pitchFamily="2" charset="-78"/>
              </a:rPr>
              <a:t>glucagon like peptide 1</a:t>
            </a:r>
            <a:r>
              <a:rPr lang="fa-IR" sz="1600" dirty="0">
                <a:cs typeface="2  Nazanin" panose="00000400000000000000" pitchFamily="2" charset="-78"/>
              </a:rPr>
              <a:t>)  که از سلول های </a:t>
            </a:r>
            <a:r>
              <a:rPr lang="en-US" sz="1600" dirty="0">
                <a:cs typeface="2  Nazanin" panose="00000400000000000000" pitchFamily="2" charset="-78"/>
              </a:rPr>
              <a:t>small cell </a:t>
            </a:r>
            <a:r>
              <a:rPr lang="fa-IR" sz="1600" dirty="0">
                <a:cs typeface="2  Nazanin" panose="00000400000000000000" pitchFamily="2" charset="-78"/>
              </a:rPr>
              <a:t> روده ترشح می شود و سبب می شود سلول های بتا بعد از غذا خوردن پاسخ بهتری به گلوکز بدهند.</a:t>
            </a:r>
          </a:p>
          <a:p>
            <a:pPr marL="0" indent="0" algn="r" rtl="1">
              <a:buNone/>
            </a:pPr>
            <a:r>
              <a:rPr lang="en-US" sz="1600" dirty="0">
                <a:solidFill>
                  <a:srgbClr val="FF0000"/>
                </a:solidFill>
                <a:cs typeface="2  Nazanin" panose="00000400000000000000" pitchFamily="2" charset="-78"/>
              </a:rPr>
              <a:t>Decreased </a:t>
            </a:r>
            <a:r>
              <a:rPr lang="en-US" sz="1600" dirty="0" err="1">
                <a:solidFill>
                  <a:srgbClr val="FF0000"/>
                </a:solidFill>
                <a:cs typeface="2  Nazanin" panose="00000400000000000000" pitchFamily="2" charset="-78"/>
              </a:rPr>
              <a:t>incretin</a:t>
            </a:r>
            <a:r>
              <a:rPr lang="en-US" sz="1600" dirty="0">
                <a:solidFill>
                  <a:srgbClr val="FF0000"/>
                </a:solidFill>
                <a:cs typeface="2  Nazanin" panose="00000400000000000000" pitchFamily="2" charset="-78"/>
              </a:rPr>
              <a:t> sensitivity</a:t>
            </a:r>
            <a:r>
              <a:rPr lang="fa-IR" sz="1600" dirty="0">
                <a:cs typeface="2  Nazanin" panose="00000400000000000000" pitchFamily="2" charset="-78"/>
              </a:rPr>
              <a:t>: در دیابت تیپ دو علاوه بر کاهش ترشح ، اثر اینکرتین ها هم کم می شود.</a:t>
            </a:r>
          </a:p>
          <a:p>
            <a:pPr marL="0" indent="0" algn="r" rtl="1">
              <a:buNone/>
            </a:pPr>
            <a:r>
              <a:rPr lang="en-US" sz="1600" dirty="0" err="1">
                <a:solidFill>
                  <a:srgbClr val="FF0000"/>
                </a:solidFill>
                <a:cs typeface="2  Nazanin" panose="00000400000000000000" pitchFamily="2" charset="-78"/>
              </a:rPr>
              <a:t>Gluco</a:t>
            </a:r>
            <a:r>
              <a:rPr lang="en-US" sz="1600" dirty="0">
                <a:solidFill>
                  <a:srgbClr val="FF0000"/>
                </a:solidFill>
                <a:cs typeface="2  Nazanin" panose="00000400000000000000" pitchFamily="2" charset="-78"/>
              </a:rPr>
              <a:t> toxicity</a:t>
            </a:r>
            <a:r>
              <a:rPr lang="fa-IR" sz="1600" dirty="0">
                <a:cs typeface="2  Nazanin" panose="00000400000000000000" pitchFamily="2" charset="-78"/>
              </a:rPr>
              <a:t>: وقتی سطح گلوکز خیلی بالا باشد عملکرد سلول های بتا دچار اختلال می شود و انسولین کمتری می سازند، همچنین گلوکوتوکسی سیتی باعث می شود اثر انسولین هم کم می شود. اگر گلوکز را با دادن انسولین از خارج کنترل کنند سلول های بتا بهتر کار می کنند و ترشح انسولین بهتر می شود و اثر انسولین هم بیشتر می شود.</a:t>
            </a:r>
          </a:p>
          <a:p>
            <a:pPr marL="0" indent="0" algn="r" rtl="1">
              <a:buNone/>
            </a:pPr>
            <a:endParaRPr lang="en-US" sz="1600" dirty="0">
              <a:solidFill>
                <a:srgbClr val="FF0000"/>
              </a:solidFill>
              <a:cs typeface="2  Nazanin" panose="00000400000000000000" pitchFamily="2" charset="-78"/>
            </a:endParaRPr>
          </a:p>
          <a:p>
            <a:pPr marL="0" indent="0" algn="r" rtl="1">
              <a:buNone/>
            </a:pPr>
            <a:endParaRPr lang="fa-IR" sz="1600" dirty="0">
              <a:solidFill>
                <a:srgbClr val="FF0000"/>
              </a:solidFill>
              <a:cs typeface="2  Nazanin" panose="00000400000000000000" pitchFamily="2" charset="-78"/>
            </a:endParaRPr>
          </a:p>
          <a:p>
            <a:pPr algn="r" rtl="1"/>
            <a:r>
              <a:rPr lang="fa-IR" sz="1600" dirty="0" smtClean="0">
                <a:cs typeface="2  Nazanin" panose="00000400000000000000" pitchFamily="2" charset="-78"/>
              </a:rPr>
              <a:t> </a:t>
            </a:r>
            <a:endParaRPr lang="fa-IR" sz="1600"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11</a:t>
            </a:fld>
            <a:endParaRPr lang="en-US"/>
          </a:p>
        </p:txBody>
      </p:sp>
    </p:spTree>
    <p:extLst>
      <p:ext uri="{BB962C8B-B14F-4D97-AF65-F5344CB8AC3E}">
        <p14:creationId xmlns:p14="http://schemas.microsoft.com/office/powerpoint/2010/main" val="1028146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0"/>
            <a:ext cx="9720073" cy="6492240"/>
          </a:xfrm>
        </p:spPr>
        <p:txBody>
          <a:bodyPr>
            <a:normAutofit lnSpcReduction="10000"/>
          </a:bodyPr>
          <a:lstStyle/>
          <a:p>
            <a:pPr algn="r" rtl="1"/>
            <a:r>
              <a:rPr lang="en-US" sz="2000" dirty="0">
                <a:solidFill>
                  <a:srgbClr val="FF0000"/>
                </a:solidFill>
                <a:cs typeface="2  Nazanin" panose="00000400000000000000" pitchFamily="2" charset="-78"/>
              </a:rPr>
              <a:t>Lipotoxicity</a:t>
            </a:r>
            <a:r>
              <a:rPr lang="fa-IR" sz="2000" dirty="0">
                <a:cs typeface="2  Nazanin" panose="00000400000000000000" pitchFamily="2" charset="-78"/>
              </a:rPr>
              <a:t>: بخاطر </a:t>
            </a:r>
            <a:r>
              <a:rPr lang="en-US" sz="2000" dirty="0">
                <a:cs typeface="2  Nazanin" panose="00000400000000000000" pitchFamily="2" charset="-78"/>
              </a:rPr>
              <a:t>FFA</a:t>
            </a:r>
            <a:r>
              <a:rPr lang="fa-IR" sz="2000" dirty="0">
                <a:cs typeface="2  Nazanin" panose="00000400000000000000" pitchFamily="2" charset="-78"/>
              </a:rPr>
              <a:t> های فراوان در گردش خون  هم در اثر انسولین و هم در ترشح آن نقش دارند.</a:t>
            </a:r>
          </a:p>
          <a:p>
            <a:pPr algn="r" rtl="1"/>
            <a:r>
              <a:rPr lang="fa-IR" sz="2000" dirty="0">
                <a:cs typeface="2  Nazanin" panose="00000400000000000000" pitchFamily="2" charset="-78"/>
              </a:rPr>
              <a:t> فاکتورهای دیگری هم در ایجاد دیابت تیپ دو نقش دارند مثل: </a:t>
            </a:r>
          </a:p>
          <a:p>
            <a:pPr algn="r" rtl="1"/>
            <a:r>
              <a:rPr lang="fa-IR" sz="2000" dirty="0">
                <a:cs typeface="2  Nazanin" panose="00000400000000000000" pitchFamily="2" charset="-78"/>
              </a:rPr>
              <a:t>افزایش </a:t>
            </a:r>
            <a:r>
              <a:rPr lang="en-US" sz="2000" dirty="0">
                <a:cs typeface="2  Nazanin" panose="00000400000000000000" pitchFamily="2" charset="-78"/>
              </a:rPr>
              <a:t>TNF</a:t>
            </a:r>
            <a:r>
              <a:rPr lang="el-GR" sz="2000" dirty="0">
                <a:cs typeface="2  Nazanin" panose="00000400000000000000" pitchFamily="2" charset="-78"/>
              </a:rPr>
              <a:t>α</a:t>
            </a:r>
            <a:endParaRPr lang="en-US" sz="2000" dirty="0">
              <a:cs typeface="2  Nazanin" panose="00000400000000000000" pitchFamily="2" charset="-78"/>
            </a:endParaRPr>
          </a:p>
          <a:p>
            <a:pPr algn="r" rtl="1"/>
            <a:r>
              <a:rPr lang="fa-IR" sz="2000" dirty="0">
                <a:cs typeface="2  Nazanin" panose="00000400000000000000" pitchFamily="2" charset="-78"/>
              </a:rPr>
              <a:t>افزایش </a:t>
            </a:r>
            <a:r>
              <a:rPr lang="en-US" sz="2000" dirty="0">
                <a:cs typeface="2  Nazanin" panose="00000400000000000000" pitchFamily="2" charset="-78"/>
              </a:rPr>
              <a:t>IL-6</a:t>
            </a:r>
            <a:endParaRPr lang="fa-IR" sz="2000" dirty="0">
              <a:cs typeface="2  Nazanin" panose="00000400000000000000" pitchFamily="2" charset="-78"/>
            </a:endParaRPr>
          </a:p>
          <a:p>
            <a:pPr algn="r" rtl="1"/>
            <a:r>
              <a:rPr lang="en-US" sz="2000" dirty="0">
                <a:solidFill>
                  <a:srgbClr val="FF0000"/>
                </a:solidFill>
                <a:cs typeface="2  Nazanin" panose="00000400000000000000" pitchFamily="2" charset="-78"/>
              </a:rPr>
              <a:t>Amyloid deposition &amp;</a:t>
            </a:r>
            <a:r>
              <a:rPr lang="en-US" sz="2000" dirty="0" err="1">
                <a:solidFill>
                  <a:srgbClr val="FF0000"/>
                </a:solidFill>
                <a:cs typeface="2  Nazanin" panose="00000400000000000000" pitchFamily="2" charset="-78"/>
              </a:rPr>
              <a:t>decreasd</a:t>
            </a:r>
            <a:r>
              <a:rPr lang="en-US" sz="2000" dirty="0">
                <a:solidFill>
                  <a:srgbClr val="FF0000"/>
                </a:solidFill>
                <a:cs typeface="2  Nazanin" panose="00000400000000000000" pitchFamily="2" charset="-78"/>
              </a:rPr>
              <a:t> beta cells mass</a:t>
            </a:r>
            <a:r>
              <a:rPr lang="fa-IR" sz="2000" dirty="0">
                <a:solidFill>
                  <a:srgbClr val="FF0000"/>
                </a:solidFill>
                <a:cs typeface="2  Nazanin" panose="00000400000000000000" pitchFamily="2" charset="-78"/>
              </a:rPr>
              <a:t>:</a:t>
            </a:r>
            <a:endParaRPr lang="en-US" sz="2000" dirty="0">
              <a:solidFill>
                <a:srgbClr val="FF0000"/>
              </a:solidFill>
              <a:cs typeface="2  Nazanin" panose="00000400000000000000" pitchFamily="2" charset="-78"/>
            </a:endParaRPr>
          </a:p>
          <a:p>
            <a:pPr algn="r" rtl="1"/>
            <a:r>
              <a:rPr lang="fa-IR" sz="2000" dirty="0">
                <a:cs typeface="2  Nazanin" panose="00000400000000000000" pitchFamily="2" charset="-78"/>
              </a:rPr>
              <a:t>اینها عواملی هستند که بیشتر در پیشرفت دیابت نقش دارند و عواملی که عمدتا همان مقاومت به انسولین و کاهش ترشح انسولین است </a:t>
            </a:r>
          </a:p>
          <a:p>
            <a:pPr algn="r" rtl="1"/>
            <a:r>
              <a:rPr lang="en-US" sz="2000" dirty="0" smtClean="0">
                <a:solidFill>
                  <a:srgbClr val="FF0000"/>
                </a:solidFill>
                <a:cs typeface="2  Nazanin" panose="00000400000000000000" pitchFamily="2" charset="-78"/>
              </a:rPr>
              <a:t>Decreased </a:t>
            </a:r>
            <a:r>
              <a:rPr lang="en-US" sz="2000" dirty="0">
                <a:solidFill>
                  <a:srgbClr val="FF0000"/>
                </a:solidFill>
                <a:cs typeface="2  Nazanin" panose="00000400000000000000" pitchFamily="2" charset="-78"/>
              </a:rPr>
              <a:t>ATP synthesis</a:t>
            </a:r>
            <a:r>
              <a:rPr lang="fa-IR" sz="2000" dirty="0">
                <a:cs typeface="2  Nazanin" panose="00000400000000000000" pitchFamily="2" charset="-78"/>
              </a:rPr>
              <a:t>: به دلیل تجمع لیپیدها، نقص در اکسیداسیون فسفریلاسیون در میتوکندری در میوسیت های ماهیچه ای ایجاد می شود.</a:t>
            </a:r>
          </a:p>
          <a:p>
            <a:pPr algn="r" rtl="1"/>
            <a:r>
              <a:rPr lang="fa-IR" sz="2000" dirty="0">
                <a:cs typeface="2  Nazanin" panose="00000400000000000000" pitchFamily="2" charset="-78"/>
              </a:rPr>
              <a:t>ضعفی که در دیابت است مقداری به همین دلیل است</a:t>
            </a:r>
            <a:r>
              <a:rPr lang="fa-IR" sz="2000" dirty="0" smtClean="0">
                <a:cs typeface="2  Nazanin" panose="00000400000000000000" pitchFamily="2" charset="-78"/>
              </a:rPr>
              <a:t>.</a:t>
            </a:r>
            <a:endParaRPr lang="en-US" sz="2000" dirty="0" smtClean="0">
              <a:cs typeface="2  Nazanin" panose="00000400000000000000" pitchFamily="2" charset="-78"/>
            </a:endParaRPr>
          </a:p>
          <a:p>
            <a:pPr algn="r" rtl="1"/>
            <a:r>
              <a:rPr lang="fa-IR" sz="2000" dirty="0">
                <a:cs typeface="2  Nazanin" panose="00000400000000000000" pitchFamily="2" charset="-78"/>
              </a:rPr>
              <a:t>در نتیجه فقدان انسولین لیپولیز زیاد می شود. در سلول های چربی آنزیم لیپاز حساس به هورمون سبب شکسته شدن تری گلیسرید به اسید چرب و گلیسرول می شود و همیشه این روند توسط انسولین مهار می شود. در غیاب انسولین این آنزیم فعال می شودو </a:t>
            </a:r>
            <a:r>
              <a:rPr lang="en-US" sz="2000" dirty="0">
                <a:cs typeface="2  Nazanin" panose="00000400000000000000" pitchFamily="2" charset="-78"/>
              </a:rPr>
              <a:t>TG</a:t>
            </a:r>
            <a:r>
              <a:rPr lang="fa-IR" sz="2000" dirty="0">
                <a:cs typeface="2  Nazanin" panose="00000400000000000000" pitchFamily="2" charset="-78"/>
              </a:rPr>
              <a:t> را میشکند و </a:t>
            </a:r>
            <a:r>
              <a:rPr lang="en-US" sz="2000" dirty="0">
                <a:cs typeface="2  Nazanin" panose="00000400000000000000" pitchFamily="2" charset="-78"/>
              </a:rPr>
              <a:t>FFA</a:t>
            </a:r>
            <a:r>
              <a:rPr lang="fa-IR" sz="2000" dirty="0">
                <a:cs typeface="2  Nazanin" panose="00000400000000000000" pitchFamily="2" charset="-78"/>
              </a:rPr>
              <a:t> رها می شود و سطحش در خون بالا می رود و ترشح انسولین کم می شود. همچنین سنتز بیشتر </a:t>
            </a:r>
            <a:r>
              <a:rPr lang="en-US" sz="2000" dirty="0">
                <a:cs typeface="2  Nazanin" panose="00000400000000000000" pitchFamily="2" charset="-78"/>
              </a:rPr>
              <a:t>TG </a:t>
            </a:r>
            <a:r>
              <a:rPr lang="fa-IR" sz="2000" dirty="0">
                <a:cs typeface="2  Nazanin" panose="00000400000000000000" pitchFamily="2" charset="-78"/>
              </a:rPr>
              <a:t> و </a:t>
            </a:r>
            <a:r>
              <a:rPr lang="en-US" sz="2000" dirty="0">
                <a:cs typeface="2  Nazanin" panose="00000400000000000000" pitchFamily="2" charset="-78"/>
              </a:rPr>
              <a:t>VLDL</a:t>
            </a:r>
            <a:r>
              <a:rPr lang="fa-IR" sz="2000" dirty="0">
                <a:cs typeface="2  Nazanin" panose="00000400000000000000" pitchFamily="2" charset="-78"/>
              </a:rPr>
              <a:t> در کبد سبب کاهش </a:t>
            </a:r>
            <a:r>
              <a:rPr lang="en-US" sz="2000" dirty="0">
                <a:cs typeface="2  Nazanin" panose="00000400000000000000" pitchFamily="2" charset="-78"/>
              </a:rPr>
              <a:t>HDL</a:t>
            </a:r>
            <a:r>
              <a:rPr lang="fa-IR" sz="2000" dirty="0">
                <a:cs typeface="2  Nazanin" panose="00000400000000000000" pitchFamily="2" charset="-78"/>
              </a:rPr>
              <a:t> می شود که یک لیپوپروتئین مهم است و نوع </a:t>
            </a:r>
            <a:r>
              <a:rPr lang="en-US" sz="2000" dirty="0">
                <a:cs typeface="2  Nazanin" panose="00000400000000000000" pitchFamily="2" charset="-78"/>
              </a:rPr>
              <a:t>small </a:t>
            </a:r>
            <a:r>
              <a:rPr lang="en-US" sz="2000" dirty="0" err="1">
                <a:cs typeface="2  Nazanin" panose="00000400000000000000" pitchFamily="2" charset="-78"/>
              </a:rPr>
              <a:t>dence</a:t>
            </a:r>
            <a:r>
              <a:rPr lang="en-US" sz="2000" dirty="0">
                <a:cs typeface="2  Nazanin" panose="00000400000000000000" pitchFamily="2" charset="-78"/>
              </a:rPr>
              <a:t> LDL </a:t>
            </a:r>
            <a:r>
              <a:rPr lang="fa-IR" sz="2000" dirty="0">
                <a:cs typeface="2  Nazanin" panose="00000400000000000000" pitchFamily="2" charset="-78"/>
              </a:rPr>
              <a:t> افزایش می یابد که اتروژنیک است و بیمار رامستعد اترواسکلروزیس می کند. </a:t>
            </a:r>
            <a:endParaRPr lang="en-US" sz="2000" dirty="0">
              <a:cs typeface="2  Nazanin" panose="00000400000000000000" pitchFamily="2" charset="-78"/>
            </a:endParaRPr>
          </a:p>
          <a:p>
            <a:pPr algn="r" rtl="1"/>
            <a:endParaRPr lang="en-US" sz="2000" dirty="0">
              <a:cs typeface="2  Nazanin" panose="00000400000000000000" pitchFamily="2" charset="-78"/>
            </a:endParaRPr>
          </a:p>
          <a:p>
            <a:pPr algn="r" rtl="1"/>
            <a:endParaRPr lang="en-US" sz="2000"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12</a:t>
            </a:fld>
            <a:endParaRPr lang="en-US"/>
          </a:p>
        </p:txBody>
      </p:sp>
    </p:spTree>
    <p:extLst>
      <p:ext uri="{BB962C8B-B14F-4D97-AF65-F5344CB8AC3E}">
        <p14:creationId xmlns:p14="http://schemas.microsoft.com/office/powerpoint/2010/main" val="2608146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822960"/>
            <a:ext cx="9720073" cy="5486400"/>
          </a:xfrm>
        </p:spPr>
        <p:txBody>
          <a:bodyPr>
            <a:normAutofit/>
          </a:bodyPr>
          <a:lstStyle/>
          <a:p>
            <a:pPr algn="r" rtl="1"/>
            <a:r>
              <a:rPr lang="fa-IR" dirty="0">
                <a:cs typeface="2  Nazanin" panose="00000400000000000000"/>
              </a:rPr>
              <a:t>متابولیسم غیر طبیعی گلوکز یا نقص تحمل </a:t>
            </a:r>
            <a:r>
              <a:rPr lang="fa-IR" dirty="0" smtClean="0">
                <a:cs typeface="2  Nazanin" panose="00000400000000000000"/>
              </a:rPr>
              <a:t>گلوکز:</a:t>
            </a:r>
            <a:endParaRPr lang="en-US" dirty="0" smtClean="0">
              <a:cs typeface="2  Nazanin" panose="00000400000000000000"/>
            </a:endParaRPr>
          </a:p>
          <a:p>
            <a:pPr algn="r" rtl="1"/>
            <a:r>
              <a:rPr lang="en-US" dirty="0" smtClean="0">
                <a:cs typeface="2  Nazanin" panose="00000400000000000000"/>
              </a:rPr>
              <a:t>-</a:t>
            </a:r>
            <a:r>
              <a:rPr lang="fa-IR" dirty="0">
                <a:cs typeface="2  Nazanin" panose="00000400000000000000"/>
              </a:rPr>
              <a:t> سابقه دیابت حاملگی یا تولد نوزاد بیش از چهار </a:t>
            </a:r>
            <a:r>
              <a:rPr lang="fa-IR" dirty="0" smtClean="0">
                <a:cs typeface="2  Nazanin" panose="00000400000000000000"/>
              </a:rPr>
              <a:t>کیلو</a:t>
            </a:r>
            <a:endParaRPr lang="en-US" dirty="0" smtClean="0">
              <a:cs typeface="2  Nazanin" panose="00000400000000000000"/>
            </a:endParaRPr>
          </a:p>
          <a:p>
            <a:pPr algn="r" rtl="1"/>
            <a:r>
              <a:rPr lang="en-US" dirty="0" smtClean="0">
                <a:cs typeface="2  Nazanin" panose="00000400000000000000"/>
              </a:rPr>
              <a:t>-</a:t>
            </a:r>
            <a:r>
              <a:rPr lang="fa-IR" dirty="0">
                <a:cs typeface="2  Nazanin" panose="00000400000000000000"/>
              </a:rPr>
              <a:t> عادت عدم ورزش و فعالیت </a:t>
            </a:r>
            <a:r>
              <a:rPr lang="fa-IR" dirty="0" smtClean="0">
                <a:cs typeface="2  Nazanin" panose="00000400000000000000"/>
              </a:rPr>
              <a:t>بدنی</a:t>
            </a:r>
          </a:p>
          <a:p>
            <a:pPr algn="r" rtl="1"/>
            <a:r>
              <a:rPr lang="fa-IR" dirty="0">
                <a:cs typeface="2  Nazanin" panose="00000400000000000000"/>
              </a:rPr>
              <a:t>بیمارانی که دارای سابقه این دومورد هستند دارای ریسک فاکتور هستند و درصدی از آنها در آینده ممکن است مبتلا به دیابت بشوند و باید حتما قند خون آنها توسط پزشکی که به آنها مراجعه می کنند چک شود</a:t>
            </a:r>
            <a:r>
              <a:rPr lang="fa-IR" dirty="0" smtClean="0">
                <a:cs typeface="2  Nazanin" panose="00000400000000000000"/>
              </a:rPr>
              <a:t>.</a:t>
            </a:r>
          </a:p>
          <a:p>
            <a:pPr algn="r" rtl="1"/>
            <a:r>
              <a:rPr lang="fa-IR" dirty="0">
                <a:cs typeface="2  Nazanin" panose="00000400000000000000" pitchFamily="2" charset="-78"/>
              </a:rPr>
              <a:t>ورزش سبب می شود انتقال گلوکز و برداشت آن توسط سلول های بتا با مقدار کمتر انسولین امکان پذیر بشود ولی اگر بیمار فعالیت بدنی کمی داشته باشد حساسیت سلول ها به انسولین کم می شود و مقاومت به انسولین ایجاد می شود. پس </a:t>
            </a:r>
            <a:r>
              <a:rPr lang="en-US" dirty="0">
                <a:cs typeface="2  Nazanin" panose="00000400000000000000" pitchFamily="2" charset="-78"/>
              </a:rPr>
              <a:t>habitual inactivity</a:t>
            </a:r>
            <a:r>
              <a:rPr lang="fa-IR" dirty="0">
                <a:cs typeface="2  Nazanin" panose="00000400000000000000" pitchFamily="2" charset="-78"/>
              </a:rPr>
              <a:t> یک ریسک فاکتور است و فردی که اعلام می کند دایم پشت کامپیوتر و کار با کامپیوتر است باید قند خونش چک بشود</a:t>
            </a:r>
            <a:endParaRPr lang="fa-IR" dirty="0">
              <a:cs typeface="2  Nazanin" panose="00000400000000000000"/>
            </a:endParaRPr>
          </a:p>
          <a:p>
            <a:pPr algn="r" rtl="1"/>
            <a:endParaRPr lang="en-US" dirty="0">
              <a:cs typeface="2  Nazanin" panose="00000400000000000000"/>
            </a:endParaRPr>
          </a:p>
          <a:p>
            <a:pPr algn="r" rtl="1"/>
            <a:endParaRPr lang="en-US" dirty="0">
              <a:cs typeface="2  Nazanin" panose="00000400000000000000"/>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4C8DD-2398-406A-BDEC-83C72BBB1A24}" type="slidenum">
              <a:rPr lang="en-US" smtClean="0"/>
              <a:t>13</a:t>
            </a:fld>
            <a:endParaRPr lang="en-US"/>
          </a:p>
        </p:txBody>
      </p:sp>
    </p:spTree>
    <p:extLst>
      <p:ext uri="{BB962C8B-B14F-4D97-AF65-F5344CB8AC3E}">
        <p14:creationId xmlns:p14="http://schemas.microsoft.com/office/powerpoint/2010/main" val="3504292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26571"/>
            <a:ext cx="9720073" cy="5982789"/>
          </a:xfrm>
        </p:spPr>
        <p:txBody>
          <a:bodyPr>
            <a:normAutofit/>
          </a:bodyPr>
          <a:lstStyle/>
          <a:p>
            <a:pPr algn="r" rtl="1"/>
            <a:r>
              <a:rPr lang="fa-IR" dirty="0" smtClean="0">
                <a:solidFill>
                  <a:srgbClr val="FF0000"/>
                </a:solidFill>
                <a:cs typeface="2  Nazanin" panose="00000400000000000000" pitchFamily="2" charset="-78"/>
              </a:rPr>
              <a:t>فشار </a:t>
            </a:r>
            <a:r>
              <a:rPr lang="fa-IR" dirty="0">
                <a:solidFill>
                  <a:srgbClr val="FF0000"/>
                </a:solidFill>
                <a:cs typeface="2  Nazanin" panose="00000400000000000000" pitchFamily="2" charset="-78"/>
              </a:rPr>
              <a:t>خون </a:t>
            </a:r>
            <a:r>
              <a:rPr lang="en-US" dirty="0">
                <a:solidFill>
                  <a:srgbClr val="FF0000"/>
                </a:solidFill>
                <a:cs typeface="2  Nazanin" panose="00000400000000000000" pitchFamily="2" charset="-78"/>
              </a:rPr>
              <a:t>HTN</a:t>
            </a:r>
            <a:r>
              <a:rPr lang="fa-IR" dirty="0">
                <a:solidFill>
                  <a:srgbClr val="FF0000"/>
                </a:solidFill>
                <a:cs typeface="2  Nazanin" panose="00000400000000000000" pitchFamily="2" charset="-78"/>
              </a:rPr>
              <a:t>(</a:t>
            </a:r>
            <a:r>
              <a:rPr lang="en-US" dirty="0" err="1">
                <a:solidFill>
                  <a:srgbClr val="FF0000"/>
                </a:solidFill>
                <a:cs typeface="2  Nazanin" panose="00000400000000000000" pitchFamily="2" charset="-78"/>
              </a:rPr>
              <a:t>hypertention</a:t>
            </a:r>
            <a:r>
              <a:rPr lang="fa-IR" dirty="0">
                <a:solidFill>
                  <a:srgbClr val="FF0000"/>
                </a:solidFill>
                <a:cs typeface="2  Nazanin" panose="00000400000000000000" pitchFamily="2" charset="-78"/>
              </a:rPr>
              <a:t>): </a:t>
            </a:r>
            <a:r>
              <a:rPr lang="fa-IR" dirty="0">
                <a:cs typeface="2  Nazanin" panose="00000400000000000000" pitchFamily="2" charset="-78"/>
              </a:rPr>
              <a:t>دیده شده که بیمارانی که دچار </a:t>
            </a:r>
            <a:r>
              <a:rPr lang="en-US" dirty="0">
                <a:cs typeface="2  Nazanin" panose="00000400000000000000" pitchFamily="2" charset="-78"/>
              </a:rPr>
              <a:t>HTN</a:t>
            </a:r>
            <a:r>
              <a:rPr lang="fa-IR" dirty="0">
                <a:cs typeface="2  Nazanin" panose="00000400000000000000" pitchFamily="2" charset="-78"/>
              </a:rPr>
              <a:t> هستند و فشار خونشان بیشتر از </a:t>
            </a:r>
            <a:r>
              <a:rPr lang="en-US" dirty="0">
                <a:latin typeface="Tahoma" panose="020B0604030504040204" pitchFamily="34" charset="0"/>
                <a:ea typeface="Tahoma" panose="020B0604030504040204" pitchFamily="34" charset="0"/>
                <a:cs typeface="2  Nazanin" panose="00000400000000000000" pitchFamily="2" charset="-78"/>
              </a:rPr>
              <a:t>140</a:t>
            </a:r>
            <a:r>
              <a:rPr lang="fa-IR" dirty="0">
                <a:cs typeface="2  Nazanin" panose="00000400000000000000" pitchFamily="2" charset="-78"/>
              </a:rPr>
              <a:t> سیتول روی 90 دیاستولی است شانس ابتلا به دیابتشان بیشتر </a:t>
            </a:r>
            <a:r>
              <a:rPr lang="fa-IR" dirty="0" smtClean="0">
                <a:cs typeface="2  Nazanin" panose="00000400000000000000" pitchFamily="2" charset="-78"/>
              </a:rPr>
              <a:t>است</a:t>
            </a:r>
          </a:p>
          <a:p>
            <a:pPr algn="r" rtl="1"/>
            <a:r>
              <a:rPr lang="fa-IR" dirty="0">
                <a:solidFill>
                  <a:srgbClr val="FF0000"/>
                </a:solidFill>
                <a:cs typeface="2  Nazanin" panose="00000400000000000000" pitchFamily="2" charset="-78"/>
              </a:rPr>
              <a:t>دیس لیپیدمیا: </a:t>
            </a:r>
            <a:r>
              <a:rPr lang="fa-IR" dirty="0">
                <a:cs typeface="2  Nazanin" panose="00000400000000000000" pitchFamily="2" charset="-78"/>
              </a:rPr>
              <a:t>بیمارانی که دچار اختلال در سطح لیپیدها هستند </a:t>
            </a:r>
            <a:r>
              <a:rPr lang="en-US" dirty="0">
                <a:cs typeface="2  Nazanin" panose="00000400000000000000" pitchFamily="2" charset="-78"/>
              </a:rPr>
              <a:t>TG</a:t>
            </a:r>
            <a:r>
              <a:rPr lang="fa-IR" dirty="0">
                <a:cs typeface="2  Nazanin" panose="00000400000000000000" pitchFamily="2" charset="-78"/>
              </a:rPr>
              <a:t> آنها بالا و </a:t>
            </a:r>
            <a:r>
              <a:rPr lang="en-US" dirty="0">
                <a:cs typeface="2  Nazanin" panose="00000400000000000000" pitchFamily="2" charset="-78"/>
              </a:rPr>
              <a:t>HDL </a:t>
            </a:r>
            <a:r>
              <a:rPr lang="fa-IR" dirty="0">
                <a:cs typeface="2  Nazanin" panose="00000400000000000000" pitchFamily="2" charset="-78"/>
              </a:rPr>
              <a:t>آنها پایین است ( </a:t>
            </a:r>
            <a:r>
              <a:rPr lang="en-US" dirty="0">
                <a:cs typeface="2  Nazanin" panose="00000400000000000000" pitchFamily="2" charset="-78"/>
              </a:rPr>
              <a:t>HDL</a:t>
            </a:r>
            <a:r>
              <a:rPr lang="fa-IR" dirty="0">
                <a:cs typeface="2  Nazanin" panose="00000400000000000000" pitchFamily="2" charset="-78"/>
              </a:rPr>
              <a:t> کمتر از 35 میلی گرم درصد و </a:t>
            </a:r>
            <a:r>
              <a:rPr lang="en-US" dirty="0">
                <a:cs typeface="2  Nazanin" panose="00000400000000000000" pitchFamily="2" charset="-78"/>
              </a:rPr>
              <a:t>TG</a:t>
            </a:r>
            <a:r>
              <a:rPr lang="fa-IR" dirty="0">
                <a:cs typeface="2  Nazanin" panose="00000400000000000000" pitchFamily="2" charset="-78"/>
              </a:rPr>
              <a:t> بیشتر از 250 میلی گرم درصد) هم ریسک فاکتور دیابت هستند. </a:t>
            </a:r>
            <a:r>
              <a:rPr lang="en-US" dirty="0">
                <a:cs typeface="2  Nazanin" panose="00000400000000000000" pitchFamily="2" charset="-78"/>
              </a:rPr>
              <a:t>TG </a:t>
            </a:r>
            <a:r>
              <a:rPr lang="fa-IR" dirty="0">
                <a:cs typeface="2  Nazanin" panose="00000400000000000000" pitchFamily="2" charset="-78"/>
              </a:rPr>
              <a:t>نرمال زیر 150 و </a:t>
            </a:r>
            <a:r>
              <a:rPr lang="en-US" dirty="0">
                <a:cs typeface="2  Nazanin" panose="00000400000000000000" pitchFamily="2" charset="-78"/>
              </a:rPr>
              <a:t>HDL </a:t>
            </a:r>
            <a:r>
              <a:rPr lang="fa-IR" dirty="0">
                <a:cs typeface="2  Nazanin" panose="00000400000000000000" pitchFamily="2" charset="-78"/>
              </a:rPr>
              <a:t> نرمال برای خانم ها بالای 50 و در مردان بالای 40 باید باشد). افرادی که </a:t>
            </a:r>
            <a:r>
              <a:rPr lang="en-US" dirty="0">
                <a:cs typeface="2  Nazanin" panose="00000400000000000000" pitchFamily="2" charset="-78"/>
              </a:rPr>
              <a:t>HDL </a:t>
            </a:r>
            <a:r>
              <a:rPr lang="fa-IR" dirty="0">
                <a:cs typeface="2  Nazanin" panose="00000400000000000000" pitchFamily="2" charset="-78"/>
              </a:rPr>
              <a:t>کمتر از 35 میلی گرم درصد و </a:t>
            </a:r>
            <a:r>
              <a:rPr lang="en-US" dirty="0">
                <a:cs typeface="2  Nazanin" panose="00000400000000000000" pitchFamily="2" charset="-78"/>
              </a:rPr>
              <a:t>TG </a:t>
            </a:r>
            <a:r>
              <a:rPr lang="fa-IR" dirty="0">
                <a:cs typeface="2  Nazanin" panose="00000400000000000000" pitchFamily="2" charset="-78"/>
              </a:rPr>
              <a:t>بیشتر از 250 میلی گرم درصد داشته باشند مستعد دیابت هستند.</a:t>
            </a:r>
          </a:p>
          <a:p>
            <a:pPr algn="r" rtl="1"/>
            <a:r>
              <a:rPr lang="en-US" dirty="0">
                <a:solidFill>
                  <a:srgbClr val="FF0000"/>
                </a:solidFill>
                <a:cs typeface="2  Nazanin" panose="00000400000000000000" pitchFamily="2" charset="-78"/>
              </a:rPr>
              <a:t>MYOCARDIAL INFARCTION&amp; ATHEROSCLEROSIS</a:t>
            </a:r>
            <a:r>
              <a:rPr lang="fa-IR" dirty="0">
                <a:solidFill>
                  <a:srgbClr val="FF0000"/>
                </a:solidFill>
                <a:cs typeface="2  Nazanin" panose="00000400000000000000" pitchFamily="2" charset="-78"/>
              </a:rPr>
              <a:t>: </a:t>
            </a:r>
            <a:r>
              <a:rPr lang="fa-IR" dirty="0">
                <a:cs typeface="2  Nazanin" panose="00000400000000000000" pitchFamily="2" charset="-78"/>
              </a:rPr>
              <a:t>این بیماران هم </a:t>
            </a:r>
            <a:r>
              <a:rPr lang="en-US" dirty="0">
                <a:cs typeface="2  Nazanin" panose="00000400000000000000" pitchFamily="2" charset="-78"/>
              </a:rPr>
              <a:t>HIGH RISK</a:t>
            </a:r>
            <a:r>
              <a:rPr lang="fa-IR" dirty="0">
                <a:cs typeface="2  Nazanin" panose="00000400000000000000" pitchFamily="2" charset="-78"/>
              </a:rPr>
              <a:t> دیابت هستند.</a:t>
            </a:r>
          </a:p>
          <a:p>
            <a:pPr algn="r" rtl="1"/>
            <a:endParaRPr lang="fa-IR" dirty="0" smtClean="0">
              <a:cs typeface="2  Nazanin" panose="00000400000000000000" pitchFamily="2" charset="-78"/>
            </a:endParaRPr>
          </a:p>
          <a:p>
            <a:pPr algn="r" rtl="1"/>
            <a:endParaRPr lang="en-US"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14</a:t>
            </a:fld>
            <a:endParaRPr lang="en-US"/>
          </a:p>
        </p:txBody>
      </p:sp>
    </p:spTree>
    <p:extLst>
      <p:ext uri="{BB962C8B-B14F-4D97-AF65-F5344CB8AC3E}">
        <p14:creationId xmlns:p14="http://schemas.microsoft.com/office/powerpoint/2010/main" val="1601566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24128" y="2717074"/>
            <a:ext cx="9720073" cy="3592286"/>
          </a:xfrm>
        </p:spPr>
        <p:txBody>
          <a:bodyPr>
            <a:normAutofit lnSpcReduction="10000"/>
          </a:bodyPr>
          <a:lstStyle/>
          <a:p>
            <a:pPr algn="r" rtl="1"/>
            <a:r>
              <a:rPr lang="en-US" dirty="0">
                <a:solidFill>
                  <a:srgbClr val="FF0000"/>
                </a:solidFill>
                <a:cs typeface="2  Nazanin" panose="00000400000000000000" pitchFamily="2" charset="-78"/>
              </a:rPr>
              <a:t>Polycistic ovarian </a:t>
            </a:r>
            <a:r>
              <a:rPr lang="en-US" dirty="0" err="1">
                <a:solidFill>
                  <a:srgbClr val="FF0000"/>
                </a:solidFill>
                <a:cs typeface="2  Nazanin" panose="00000400000000000000" pitchFamily="2" charset="-78"/>
              </a:rPr>
              <a:t>syndrom</a:t>
            </a:r>
            <a:r>
              <a:rPr lang="en-US" dirty="0">
                <a:solidFill>
                  <a:srgbClr val="FF0000"/>
                </a:solidFill>
                <a:cs typeface="2  Nazanin" panose="00000400000000000000" pitchFamily="2" charset="-78"/>
              </a:rPr>
              <a:t>)</a:t>
            </a:r>
            <a:r>
              <a:rPr lang="fa-IR" dirty="0">
                <a:solidFill>
                  <a:srgbClr val="FF0000"/>
                </a:solidFill>
                <a:cs typeface="2  Nazanin" panose="00000400000000000000" pitchFamily="2" charset="-78"/>
              </a:rPr>
              <a:t>) یا </a:t>
            </a:r>
            <a:r>
              <a:rPr lang="en-US" dirty="0">
                <a:solidFill>
                  <a:srgbClr val="FF0000"/>
                </a:solidFill>
                <a:cs typeface="2  Nazanin" panose="00000400000000000000" pitchFamily="2" charset="-78"/>
              </a:rPr>
              <a:t>PCOD</a:t>
            </a:r>
            <a:r>
              <a:rPr lang="fa-IR" dirty="0">
                <a:solidFill>
                  <a:srgbClr val="FF0000"/>
                </a:solidFill>
                <a:cs typeface="2  Nazanin" panose="00000400000000000000" pitchFamily="2" charset="-78"/>
              </a:rPr>
              <a:t>: </a:t>
            </a:r>
            <a:r>
              <a:rPr lang="fa-IR" dirty="0">
                <a:cs typeface="2  Nazanin" panose="00000400000000000000" pitchFamily="2" charset="-78"/>
              </a:rPr>
              <a:t>افرادی که معمولا چاق هستند و هیرسوتیسم ( رویش موی ناخواسته در مکان نامعمول) دارند. معمولا منجر به الیگومنوره و ناباروری می گردد. ریسک فاکتور این افراد بخاطر چاقی آنان نیست ممکن است این افراد </a:t>
            </a:r>
            <a:r>
              <a:rPr lang="en-US" dirty="0">
                <a:cs typeface="2  Nazanin" panose="00000400000000000000" pitchFamily="2" charset="-78"/>
              </a:rPr>
              <a:t>PCOD</a:t>
            </a:r>
            <a:r>
              <a:rPr lang="fa-IR" dirty="0">
                <a:cs typeface="2  Nazanin" panose="00000400000000000000" pitchFamily="2" charset="-78"/>
              </a:rPr>
              <a:t> باشند ولی چاق نباشند.</a:t>
            </a:r>
          </a:p>
          <a:p>
            <a:pPr algn="r" rtl="1"/>
            <a:r>
              <a:rPr lang="en-US" dirty="0">
                <a:solidFill>
                  <a:srgbClr val="FF0000"/>
                </a:solidFill>
                <a:cs typeface="2  Nazanin" panose="00000400000000000000" pitchFamily="2" charset="-78"/>
              </a:rPr>
              <a:t>ACANTHOSIS NIGRICANS</a:t>
            </a:r>
            <a:r>
              <a:rPr lang="fa-IR" dirty="0">
                <a:solidFill>
                  <a:srgbClr val="FF0000"/>
                </a:solidFill>
                <a:cs typeface="2  Nazanin" panose="00000400000000000000" pitchFamily="2" charset="-78"/>
              </a:rPr>
              <a:t>: </a:t>
            </a:r>
            <a:r>
              <a:rPr lang="fa-IR" dirty="0">
                <a:cs typeface="2  Nazanin" panose="00000400000000000000" pitchFamily="2" charset="-78"/>
              </a:rPr>
              <a:t>یک ضایعه پوستی است که پوست ضخیم می شود حالت مخملی می یابد و قهوه ای تیره می شود. این ضایعه بیشتر در ناحیه </a:t>
            </a:r>
            <a:r>
              <a:rPr lang="en-US" dirty="0">
                <a:cs typeface="2  Nazanin" panose="00000400000000000000" pitchFamily="2" charset="-78"/>
              </a:rPr>
              <a:t>axilla, groin</a:t>
            </a:r>
            <a:r>
              <a:rPr lang="fa-IR" dirty="0">
                <a:cs typeface="2  Nazanin" panose="00000400000000000000" pitchFamily="2" charset="-78"/>
              </a:rPr>
              <a:t> و گردن دیده می شود.  شایعترین علت آن چاقی است البته ممکن است همراه با شرایط دیگری مثل </a:t>
            </a:r>
            <a:r>
              <a:rPr lang="en-US" dirty="0">
                <a:cs typeface="2  Nazanin" panose="00000400000000000000" pitchFamily="2" charset="-78"/>
              </a:rPr>
              <a:t>PCOD,</a:t>
            </a:r>
            <a:r>
              <a:rPr lang="fa-IR" dirty="0">
                <a:cs typeface="2  Nazanin" panose="00000400000000000000" pitchFamily="2" charset="-78"/>
              </a:rPr>
              <a:t> ، سرطان و کوشینگ و... باشد.</a:t>
            </a:r>
          </a:p>
          <a:p>
            <a:pPr algn="r" rtl="1"/>
            <a:r>
              <a:rPr lang="fa-IR" dirty="0">
                <a:cs typeface="2  Nazanin" panose="00000400000000000000" pitchFamily="2" charset="-78"/>
              </a:rPr>
              <a:t>پس این افراد هم باید از نظر دیابت چک شوند.</a:t>
            </a:r>
          </a:p>
        </p:txBody>
      </p:sp>
      <p:pic>
        <p:nvPicPr>
          <p:cNvPr id="5" name="Picture 4"/>
          <p:cNvPicPr>
            <a:picLocks noChangeAspect="1"/>
          </p:cNvPicPr>
          <p:nvPr/>
        </p:nvPicPr>
        <p:blipFill>
          <a:blip r:embed="rId2"/>
          <a:stretch>
            <a:fillRect/>
          </a:stretch>
        </p:blipFill>
        <p:spPr>
          <a:xfrm>
            <a:off x="8164287" y="171450"/>
            <a:ext cx="3201624" cy="2398128"/>
          </a:xfrm>
          <a:prstGeom prst="rect">
            <a:avLst/>
          </a:prstGeom>
        </p:spPr>
      </p:pic>
      <p:sp>
        <p:nvSpPr>
          <p:cNvPr id="4" name="Footer Placeholder 3"/>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4C8DD-2398-406A-BDEC-83C72BBB1A24}" type="slidenum">
              <a:rPr lang="en-US" smtClean="0"/>
              <a:t>15</a:t>
            </a:fld>
            <a:endParaRPr lang="en-US"/>
          </a:p>
        </p:txBody>
      </p:sp>
    </p:spTree>
    <p:extLst>
      <p:ext uri="{BB962C8B-B14F-4D97-AF65-F5344CB8AC3E}">
        <p14:creationId xmlns:p14="http://schemas.microsoft.com/office/powerpoint/2010/main" val="1212733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cs typeface="2  Nazanin" panose="00000400000000000000" pitchFamily="2" charset="-78"/>
              </a:rPr>
              <a:t>مقایسه دیابت تیپ یک و دو</a:t>
            </a:r>
            <a:endParaRPr lang="en-US" b="1" dirty="0">
              <a:cs typeface="2  Nazanin" panose="00000400000000000000" pitchFamily="2" charset="-78"/>
            </a:endParaRPr>
          </a:p>
        </p:txBody>
      </p:sp>
      <p:sp>
        <p:nvSpPr>
          <p:cNvPr id="3" name="Content Placeholder 2"/>
          <p:cNvSpPr>
            <a:spLocks noGrp="1"/>
          </p:cNvSpPr>
          <p:nvPr>
            <p:ph idx="1"/>
          </p:nvPr>
        </p:nvSpPr>
        <p:spPr/>
        <p:txBody>
          <a:bodyPr>
            <a:normAutofit fontScale="77500" lnSpcReduction="20000"/>
          </a:bodyPr>
          <a:lstStyle/>
          <a:p>
            <a:pPr algn="r" rtl="1"/>
            <a:r>
              <a:rPr lang="fa-IR" dirty="0">
                <a:solidFill>
                  <a:srgbClr val="FF0000"/>
                </a:solidFill>
                <a:cs typeface="2  Nazanin" panose="00000400000000000000" pitchFamily="2" charset="-78"/>
              </a:rPr>
              <a:t>شیوع و بروز</a:t>
            </a:r>
            <a:r>
              <a:rPr lang="fa-IR" dirty="0">
                <a:cs typeface="2  Nazanin" panose="00000400000000000000" pitchFamily="2" charset="-78"/>
              </a:rPr>
              <a:t>: شیوع دیابت تیپ دو خیلی بیشتر از دیابت تیپ یک است. بطوری که اگر بیماری بگوید دیابت دارد 80-90 درصد احتمال تیپ دو است ( ممکن است 30% هم باشد) ولی در مورد تیپ یک 0.5 -1 درصد است.</a:t>
            </a:r>
          </a:p>
          <a:p>
            <a:pPr algn="r" rtl="1"/>
            <a:r>
              <a:rPr lang="en-US" dirty="0">
                <a:solidFill>
                  <a:srgbClr val="FF0000"/>
                </a:solidFill>
                <a:cs typeface="2  Nazanin" panose="00000400000000000000" pitchFamily="2" charset="-78"/>
              </a:rPr>
              <a:t>Sex ratio</a:t>
            </a:r>
            <a:r>
              <a:rPr lang="fa-IR" dirty="0">
                <a:cs typeface="2  Nazanin" panose="00000400000000000000" pitchFamily="2" charset="-78"/>
              </a:rPr>
              <a:t>: </a:t>
            </a:r>
            <a:r>
              <a:rPr lang="en-US" dirty="0">
                <a:cs typeface="2  Nazanin" panose="00000400000000000000" pitchFamily="2" charset="-78"/>
              </a:rPr>
              <a:t>m/f </a:t>
            </a:r>
            <a:r>
              <a:rPr lang="fa-IR" dirty="0">
                <a:cs typeface="2  Nazanin" panose="00000400000000000000" pitchFamily="2" charset="-78"/>
              </a:rPr>
              <a:t> دیابت تیپ یک در زنان و مردان برابر است ولی دیابت تیپ دو در زنان بیشتر از مردان است. برخلاف بیماری های اتوایمیون دیگر که در  خانم ها بیشتر است این نوع دیابت نسبت یکسانی در زنان و مردان دارد. شاید به این دلیل که بیشتر در بچگی رخ می دهد و </a:t>
            </a:r>
            <a:r>
              <a:rPr lang="en-US" dirty="0">
                <a:cs typeface="2  Nazanin" panose="00000400000000000000" pitchFamily="2" charset="-78"/>
              </a:rPr>
              <a:t>sex hormones </a:t>
            </a:r>
            <a:r>
              <a:rPr lang="fa-IR" dirty="0">
                <a:cs typeface="2  Nazanin" panose="00000400000000000000" pitchFamily="2" charset="-78"/>
              </a:rPr>
              <a:t> ضعیف هستند.</a:t>
            </a:r>
          </a:p>
          <a:p>
            <a:pPr algn="r" rtl="1"/>
            <a:r>
              <a:rPr lang="en-US" dirty="0">
                <a:solidFill>
                  <a:srgbClr val="FF0000"/>
                </a:solidFill>
                <a:cs typeface="2  Nazanin" panose="00000400000000000000" pitchFamily="2" charset="-78"/>
              </a:rPr>
              <a:t>Family history</a:t>
            </a:r>
            <a:r>
              <a:rPr lang="fa-IR" dirty="0">
                <a:cs typeface="2  Nazanin" panose="00000400000000000000" pitchFamily="2" charset="-78"/>
              </a:rPr>
              <a:t>: در مورد دیابت تیپ یک کمتر از 12%  و در مورد دیابت نوع دو بیش از 24%  است. در نوع یک اگر پدر دیابت داشته باشد شانس دیابت در فرزندان 80% و اگر مادر مبتلا باشد 50% ، اگر </a:t>
            </a:r>
            <a:r>
              <a:rPr lang="en-US" dirty="0">
                <a:cs typeface="2  Nazanin" panose="00000400000000000000" pitchFamily="2" charset="-78"/>
              </a:rPr>
              <a:t>HLA identical  </a:t>
            </a:r>
            <a:r>
              <a:rPr lang="fa-IR" dirty="0">
                <a:cs typeface="2  Nazanin" panose="00000400000000000000" pitchFamily="2" charset="-78"/>
              </a:rPr>
              <a:t> باشند 15% و اگر </a:t>
            </a:r>
            <a:r>
              <a:rPr lang="en-US" dirty="0">
                <a:cs typeface="2  Nazanin" panose="00000400000000000000" pitchFamily="2" charset="-78"/>
              </a:rPr>
              <a:t>identical twine</a:t>
            </a:r>
            <a:r>
              <a:rPr lang="fa-IR" dirty="0">
                <a:cs typeface="2  Nazanin" panose="00000400000000000000" pitchFamily="2" charset="-78"/>
              </a:rPr>
              <a:t> باشند 35-50 درصد است.</a:t>
            </a:r>
          </a:p>
          <a:p>
            <a:pPr algn="r" rtl="1"/>
            <a:r>
              <a:rPr lang="fa-IR" dirty="0">
                <a:cs typeface="2  Nazanin" panose="00000400000000000000" pitchFamily="2" charset="-78"/>
              </a:rPr>
              <a:t>در مورد تیپ دو بطور کلی سابقه فامیلی بیش از 80% مثبت است، اگر هم پدر و هم مادر مبتلا باشند شاخص ابتلای بچه 40% است اگر </a:t>
            </a:r>
            <a:r>
              <a:rPr lang="en-US" dirty="0">
                <a:cs typeface="2  Nazanin" panose="00000400000000000000" pitchFamily="2" charset="-78"/>
              </a:rPr>
              <a:t>identical twine </a:t>
            </a:r>
            <a:r>
              <a:rPr lang="fa-IR" dirty="0">
                <a:cs typeface="2  Nazanin" panose="00000400000000000000" pitchFamily="2" charset="-78"/>
              </a:rPr>
              <a:t> باشند 80%.</a:t>
            </a:r>
          </a:p>
          <a:p>
            <a:pPr algn="r" rtl="1"/>
            <a:r>
              <a:rPr lang="fa-IR" dirty="0">
                <a:cs typeface="2  Nazanin" panose="00000400000000000000" pitchFamily="2" charset="-78"/>
              </a:rPr>
              <a:t>تیپ دو از لحاظ ژ</a:t>
            </a:r>
            <a:r>
              <a:rPr lang="fa-IR" dirty="0" smtClean="0">
                <a:cs typeface="2  Nazanin" panose="00000400000000000000" pitchFamily="2" charset="-78"/>
              </a:rPr>
              <a:t>نتیکی </a:t>
            </a:r>
            <a:r>
              <a:rPr lang="fa-IR" dirty="0">
                <a:cs typeface="2  Nazanin" panose="00000400000000000000" pitchFamily="2" charset="-78"/>
              </a:rPr>
              <a:t>سابقه فامیلی خیلی مثبت تر است. </a:t>
            </a:r>
          </a:p>
          <a:p>
            <a:pPr algn="r" rtl="1"/>
            <a:endParaRPr lang="en-US" dirty="0">
              <a:cs typeface="2  Nazanin" panose="00000400000000000000" pitchFamily="2" charset="-78"/>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4C8DD-2398-406A-BDEC-83C72BBB1A24}" type="slidenum">
              <a:rPr lang="en-US" smtClean="0"/>
              <a:t>16</a:t>
            </a:fld>
            <a:endParaRPr lang="en-US"/>
          </a:p>
        </p:txBody>
      </p:sp>
    </p:spTree>
    <p:extLst>
      <p:ext uri="{BB962C8B-B14F-4D97-AF65-F5344CB8AC3E}">
        <p14:creationId xmlns:p14="http://schemas.microsoft.com/office/powerpoint/2010/main" val="3838007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91440"/>
            <a:ext cx="9720072" cy="953589"/>
          </a:xfrm>
        </p:spPr>
        <p:txBody>
          <a:bodyPr>
            <a:normAutofit/>
          </a:bodyPr>
          <a:lstStyle/>
          <a:p>
            <a:pPr algn="ctr"/>
            <a:r>
              <a:rPr lang="fa-IR" b="1" dirty="0">
                <a:cs typeface="2  Nazanin" panose="00000400000000000000" pitchFamily="2" charset="-78"/>
              </a:rPr>
              <a:t>مقایسه دیابت تیپ یک و دو</a:t>
            </a:r>
            <a:endParaRPr lang="en-US" dirty="0"/>
          </a:p>
        </p:txBody>
      </p:sp>
      <p:sp>
        <p:nvSpPr>
          <p:cNvPr id="3" name="Content Placeholder 2"/>
          <p:cNvSpPr>
            <a:spLocks noGrp="1"/>
          </p:cNvSpPr>
          <p:nvPr>
            <p:ph idx="1"/>
          </p:nvPr>
        </p:nvSpPr>
        <p:spPr>
          <a:xfrm>
            <a:off x="1024128" y="1045029"/>
            <a:ext cx="10797758" cy="5264331"/>
          </a:xfrm>
        </p:spPr>
        <p:txBody>
          <a:bodyPr>
            <a:normAutofit fontScale="85000" lnSpcReduction="20000"/>
          </a:bodyPr>
          <a:lstStyle/>
          <a:p>
            <a:pPr algn="r" rtl="1"/>
            <a:r>
              <a:rPr lang="fa-IR" dirty="0">
                <a:solidFill>
                  <a:srgbClr val="FF0000"/>
                </a:solidFill>
                <a:cs typeface="2  Nazanin" panose="00000400000000000000" pitchFamily="2" charset="-78"/>
              </a:rPr>
              <a:t>سن تشخیص یا بروز</a:t>
            </a:r>
            <a:r>
              <a:rPr lang="fa-IR" dirty="0">
                <a:cs typeface="2  Nazanin" panose="00000400000000000000" pitchFamily="2" charset="-78"/>
              </a:rPr>
              <a:t>: در نوع یک معمولا پایین تر از 30سال است ولی در هر سنی ممکن است اتفاق بیفتد بخصوص فرم </a:t>
            </a:r>
            <a:r>
              <a:rPr lang="en-US" dirty="0">
                <a:cs typeface="2  Nazanin" panose="00000400000000000000" pitchFamily="2" charset="-78"/>
              </a:rPr>
              <a:t>LADA</a:t>
            </a:r>
            <a:r>
              <a:rPr lang="fa-IR" dirty="0">
                <a:cs typeface="2  Nazanin" panose="00000400000000000000" pitchFamily="2" charset="-78"/>
              </a:rPr>
              <a:t> که ممکن است در سن های خیلی بالاتر باشد  و واقعا شروعش بطئی است ولی سن شروع تیپ دو 40 سالگی به بالا است و معمولا هرچه سن بالاتر برود شیوع بیشتر می شود مثلا ممکن است در 20 سالگی شیوع خیلی کمتر و زیر 1% باشد ولی وقتی که بالاتر از 60سالگی می رود خیلی بالا می رود ممکن است بالاتر از 20% هم بشود. </a:t>
            </a:r>
          </a:p>
          <a:p>
            <a:pPr algn="r" rtl="1"/>
            <a:r>
              <a:rPr lang="en-US" dirty="0">
                <a:solidFill>
                  <a:srgbClr val="FF0000"/>
                </a:solidFill>
                <a:cs typeface="2  Nazanin" panose="00000400000000000000" pitchFamily="2" charset="-78"/>
              </a:rPr>
              <a:t>BODY BUILD /WEIGHT</a:t>
            </a:r>
            <a:r>
              <a:rPr lang="fa-IR" dirty="0">
                <a:cs typeface="2  Nazanin" panose="00000400000000000000" pitchFamily="2" charset="-78"/>
              </a:rPr>
              <a:t>: بیماران تیپ یک در بدو تشخیص معمولا </a:t>
            </a:r>
            <a:r>
              <a:rPr lang="en-US" dirty="0">
                <a:cs typeface="2  Nazanin" panose="00000400000000000000" pitchFamily="2" charset="-78"/>
              </a:rPr>
              <a:t>under weight</a:t>
            </a:r>
            <a:r>
              <a:rPr lang="fa-IR" dirty="0">
                <a:cs typeface="2  Nazanin" panose="00000400000000000000" pitchFamily="2" charset="-78"/>
              </a:rPr>
              <a:t> هستند ولی بیماران تیپ دو در 80% موارد  موقع تشخیص چاق هستند.</a:t>
            </a:r>
          </a:p>
          <a:p>
            <a:pPr algn="r" rtl="1"/>
            <a:r>
              <a:rPr lang="en-US" dirty="0">
                <a:solidFill>
                  <a:srgbClr val="FF0000"/>
                </a:solidFill>
                <a:cs typeface="2  Nazanin" panose="00000400000000000000" pitchFamily="2" charset="-78"/>
              </a:rPr>
              <a:t>HLA association</a:t>
            </a:r>
            <a:r>
              <a:rPr lang="fa-IR" dirty="0">
                <a:cs typeface="2  Nazanin" panose="00000400000000000000" pitchFamily="2" charset="-78"/>
              </a:rPr>
              <a:t>: بیمارانی که دیابت تیپ یک دارند 90% یا بیشتر از نظر </a:t>
            </a:r>
            <a:r>
              <a:rPr lang="en-US" dirty="0">
                <a:cs typeface="2  Nazanin" panose="00000400000000000000" pitchFamily="2" charset="-78"/>
              </a:rPr>
              <a:t>HLADR3,HLADR4</a:t>
            </a:r>
            <a:r>
              <a:rPr lang="fa-IR" dirty="0">
                <a:cs typeface="2  Nazanin" panose="00000400000000000000" pitchFamily="2" charset="-78"/>
              </a:rPr>
              <a:t> مثبت هستند در حالی که افراد نرمال برای این دو </a:t>
            </a:r>
            <a:r>
              <a:rPr lang="en-US" dirty="0">
                <a:cs typeface="2  Nazanin" panose="00000400000000000000" pitchFamily="2" charset="-78"/>
              </a:rPr>
              <a:t>HLA</a:t>
            </a:r>
            <a:r>
              <a:rPr lang="fa-IR" dirty="0">
                <a:cs typeface="2  Nazanin" panose="00000400000000000000" pitchFamily="2" charset="-78"/>
              </a:rPr>
              <a:t> 40% مثبت هستند. بیماران تیپ دو دیابت دارند و ارتباطی با این دو </a:t>
            </a:r>
            <a:r>
              <a:rPr lang="en-US" dirty="0">
                <a:cs typeface="2  Nazanin" panose="00000400000000000000" pitchFamily="2" charset="-78"/>
              </a:rPr>
              <a:t>HLA</a:t>
            </a:r>
            <a:r>
              <a:rPr lang="fa-IR" dirty="0">
                <a:cs typeface="2  Nazanin" panose="00000400000000000000" pitchFamily="2" charset="-78"/>
              </a:rPr>
              <a:t> ندارند و مانند جمعیت نرمال هستند.</a:t>
            </a:r>
          </a:p>
          <a:p>
            <a:pPr algn="r" rtl="1"/>
            <a:r>
              <a:rPr lang="fa-IR" dirty="0">
                <a:cs typeface="2  Nazanin" panose="00000400000000000000" pitchFamily="2" charset="-78"/>
              </a:rPr>
              <a:t>در حالیکه </a:t>
            </a:r>
            <a:r>
              <a:rPr lang="en-US" dirty="0">
                <a:cs typeface="2  Nazanin" panose="00000400000000000000" pitchFamily="2" charset="-78"/>
              </a:rPr>
              <a:t>DQA1*0102, DQB1*602</a:t>
            </a:r>
            <a:r>
              <a:rPr lang="fa-IR" dirty="0">
                <a:cs typeface="2  Nazanin" panose="00000400000000000000" pitchFamily="2" charset="-78"/>
              </a:rPr>
              <a:t> پروتکتیو و خوب هستند ولی </a:t>
            </a:r>
            <a:r>
              <a:rPr lang="en-US" dirty="0">
                <a:cs typeface="2  Nazanin" panose="00000400000000000000" pitchFamily="2" charset="-78"/>
              </a:rPr>
              <a:t>HLA</a:t>
            </a:r>
            <a:r>
              <a:rPr lang="fa-IR" dirty="0">
                <a:cs typeface="2  Nazanin" panose="00000400000000000000" pitchFamily="2" charset="-78"/>
              </a:rPr>
              <a:t> های </a:t>
            </a:r>
            <a:r>
              <a:rPr lang="en-US" dirty="0">
                <a:cs typeface="2  Nazanin" panose="00000400000000000000" pitchFamily="2" charset="-78"/>
              </a:rPr>
              <a:t> DQA1*0301, DQB1*0201 </a:t>
            </a:r>
            <a:r>
              <a:rPr lang="fa-IR" dirty="0">
                <a:cs typeface="2  Nazanin" panose="00000400000000000000" pitchFamily="2" charset="-78"/>
              </a:rPr>
              <a:t>بد هستند و بیمارانی که این ها را دارند مستعد دیابت تیپ یک هستند. </a:t>
            </a:r>
            <a:endParaRPr lang="fa-IR" dirty="0" smtClean="0">
              <a:cs typeface="2  Nazanin" panose="00000400000000000000" pitchFamily="2" charset="-78"/>
            </a:endParaRPr>
          </a:p>
          <a:p>
            <a:pPr algn="r" rtl="1"/>
            <a:r>
              <a:rPr lang="fa-IR" dirty="0">
                <a:cs typeface="2  Nazanin" panose="00000400000000000000" pitchFamily="2" charset="-78"/>
              </a:rPr>
              <a:t>گلوکاگون در هر دو نوع دیابت بالاست. ولی در نوع دو بخاطر مقاومت به انسولین ، قابل سرکوب نیست. </a:t>
            </a:r>
          </a:p>
          <a:p>
            <a:pPr algn="r" rtl="1"/>
            <a:r>
              <a:rPr lang="en-US" dirty="0">
                <a:solidFill>
                  <a:srgbClr val="FF0000"/>
                </a:solidFill>
                <a:cs typeface="2  Nazanin" panose="00000400000000000000" pitchFamily="2" charset="-78"/>
              </a:rPr>
              <a:t>Acute complication</a:t>
            </a:r>
            <a:r>
              <a:rPr lang="fa-IR" dirty="0" smtClean="0">
                <a:cs typeface="2  Nazanin" panose="00000400000000000000" pitchFamily="2" charset="-78"/>
              </a:rPr>
              <a:t>: تفاوت </a:t>
            </a:r>
            <a:r>
              <a:rPr lang="fa-IR" dirty="0">
                <a:cs typeface="2  Nazanin" panose="00000400000000000000" pitchFamily="2" charset="-78"/>
              </a:rPr>
              <a:t>دیگر </a:t>
            </a:r>
            <a:r>
              <a:rPr lang="en-US" dirty="0">
                <a:cs typeface="2  Nazanin" panose="00000400000000000000" pitchFamily="2" charset="-78"/>
              </a:rPr>
              <a:t>complication</a:t>
            </a:r>
            <a:r>
              <a:rPr lang="fa-IR" dirty="0">
                <a:cs typeface="2  Nazanin" panose="00000400000000000000" pitchFamily="2" charset="-78"/>
              </a:rPr>
              <a:t> های دیابت است. در دیابت نوع یک معمولا کتواسیدوزیس (</a:t>
            </a:r>
            <a:r>
              <a:rPr lang="en-US" dirty="0">
                <a:cs typeface="2  Nazanin" panose="00000400000000000000" pitchFamily="2" charset="-78"/>
              </a:rPr>
              <a:t>DKA</a:t>
            </a:r>
            <a:r>
              <a:rPr lang="fa-IR" dirty="0">
                <a:cs typeface="2  Nazanin" panose="00000400000000000000" pitchFamily="2" charset="-78"/>
              </a:rPr>
              <a:t>)، است و در دیابت تیپ دو </a:t>
            </a:r>
            <a:r>
              <a:rPr lang="en-US" dirty="0">
                <a:cs typeface="2  Nazanin" panose="00000400000000000000" pitchFamily="2" charset="-78"/>
              </a:rPr>
              <a:t>hyperglycemic hyperosmolar state</a:t>
            </a:r>
            <a:r>
              <a:rPr lang="fa-IR" dirty="0">
                <a:cs typeface="2  Nazanin" panose="00000400000000000000" pitchFamily="2" charset="-78"/>
              </a:rPr>
              <a:t> (</a:t>
            </a:r>
            <a:r>
              <a:rPr lang="en-US" dirty="0">
                <a:cs typeface="2  Nazanin" panose="00000400000000000000" pitchFamily="2" charset="-78"/>
              </a:rPr>
              <a:t>HHS</a:t>
            </a:r>
            <a:r>
              <a:rPr lang="fa-IR" dirty="0">
                <a:cs typeface="2  Nazanin" panose="00000400000000000000" pitchFamily="2" charset="-78"/>
              </a:rPr>
              <a:t>)، را می بینیم. البته همیشه هم به این صورت نیست مثلا کسی که دیابت تیپ دو دارد </a:t>
            </a:r>
            <a:r>
              <a:rPr lang="en-US" dirty="0">
                <a:cs typeface="2  Nazanin" panose="00000400000000000000" pitchFamily="2" charset="-78"/>
              </a:rPr>
              <a:t>DKA</a:t>
            </a:r>
            <a:r>
              <a:rPr lang="fa-IR" dirty="0">
                <a:cs typeface="2  Nazanin" panose="00000400000000000000" pitchFamily="2" charset="-78"/>
              </a:rPr>
              <a:t> بشود و یا برعکس فرد دیابتی تیپ یک دچار </a:t>
            </a:r>
            <a:r>
              <a:rPr lang="en-US" dirty="0">
                <a:cs typeface="2  Nazanin" panose="00000400000000000000" pitchFamily="2" charset="-78"/>
              </a:rPr>
              <a:t>HHS</a:t>
            </a:r>
            <a:r>
              <a:rPr lang="fa-IR" dirty="0">
                <a:cs typeface="2  Nazanin" panose="00000400000000000000" pitchFamily="2" charset="-78"/>
              </a:rPr>
              <a:t> بشود و موارد آن هم کم نیست.</a:t>
            </a:r>
          </a:p>
          <a:p>
            <a:pPr algn="r" rtl="1"/>
            <a:endParaRPr lang="en-US" dirty="0">
              <a:cs typeface="2  Nazanin" panose="00000400000000000000" pitchFamily="2" charset="-78"/>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4C8DD-2398-406A-BDEC-83C72BBB1A24}" type="slidenum">
              <a:rPr lang="en-US" smtClean="0"/>
              <a:t>17</a:t>
            </a:fld>
            <a:endParaRPr lang="en-US"/>
          </a:p>
        </p:txBody>
      </p:sp>
    </p:spTree>
    <p:extLst>
      <p:ext uri="{BB962C8B-B14F-4D97-AF65-F5344CB8AC3E}">
        <p14:creationId xmlns:p14="http://schemas.microsoft.com/office/powerpoint/2010/main" val="1291933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1499616"/>
          </a:xfrm>
        </p:spPr>
        <p:txBody>
          <a:bodyPr/>
          <a:lstStyle/>
          <a:p>
            <a:pPr algn="ctr" rtl="1"/>
            <a:r>
              <a:rPr lang="fa-IR" dirty="0" smtClean="0">
                <a:cs typeface="2  Nazanin" panose="00000400000000000000" pitchFamily="2" charset="-78"/>
              </a:rPr>
              <a:t>درمان</a:t>
            </a:r>
            <a:endParaRPr lang="fa-IR" dirty="0">
              <a:cs typeface="2  Nazanin" panose="00000400000000000000" pitchFamily="2" charset="-78"/>
            </a:endParaRPr>
          </a:p>
        </p:txBody>
      </p:sp>
      <p:sp>
        <p:nvSpPr>
          <p:cNvPr id="3" name="Content Placeholder 2"/>
          <p:cNvSpPr>
            <a:spLocks noGrp="1"/>
          </p:cNvSpPr>
          <p:nvPr>
            <p:ph idx="1"/>
          </p:nvPr>
        </p:nvSpPr>
        <p:spPr>
          <a:xfrm>
            <a:off x="1024128" y="1084217"/>
            <a:ext cx="9720073" cy="5434149"/>
          </a:xfrm>
        </p:spPr>
        <p:txBody>
          <a:bodyPr>
            <a:normAutofit fontScale="77500" lnSpcReduction="20000"/>
          </a:bodyPr>
          <a:lstStyle/>
          <a:p>
            <a:pPr algn="r" rtl="1"/>
            <a:r>
              <a:rPr lang="fa-IR" dirty="0">
                <a:cs typeface="2  Nazanin" panose="00000400000000000000" pitchFamily="2" charset="-78"/>
              </a:rPr>
              <a:t>بیماران دیابت تیپ یک درمانشان با انسولین است، غیر از </a:t>
            </a:r>
            <a:r>
              <a:rPr lang="en-US" dirty="0">
                <a:cs typeface="2  Nazanin" panose="00000400000000000000" pitchFamily="2" charset="-78"/>
              </a:rPr>
              <a:t>LADA</a:t>
            </a:r>
            <a:r>
              <a:rPr lang="fa-IR" dirty="0">
                <a:cs typeface="2  Nazanin" panose="00000400000000000000" pitchFamily="2" charset="-78"/>
              </a:rPr>
              <a:t> که خیلی کند و بطئی است، اینها تا 80% سلول های بتا از بین نرفته باشند، ممکن است ترشح انسولین وجود داشته باشد و آن 20% سلول های باقیمانده ممکن است به </a:t>
            </a:r>
            <a:r>
              <a:rPr lang="en-US" dirty="0">
                <a:cs typeface="2  Nazanin" panose="00000400000000000000" pitchFamily="2" charset="-78"/>
              </a:rPr>
              <a:t>oral hypoglycemic agent</a:t>
            </a:r>
            <a:r>
              <a:rPr lang="fa-IR" dirty="0">
                <a:cs typeface="2  Nazanin" panose="00000400000000000000" pitchFamily="2" charset="-78"/>
              </a:rPr>
              <a:t> پاسخ بدهند. ممکن است ترشح انسولین و یا اثرات آن را زیاد کنند. بخصوص همین 20% ترشح انسولینشان زیاد می شود. اما بیماران دیگر بدون انسولین قادر به زندگی نیستند</a:t>
            </a:r>
            <a:r>
              <a:rPr lang="fa-IR" dirty="0" smtClean="0">
                <a:cs typeface="2  Nazanin" panose="00000400000000000000" pitchFamily="2" charset="-78"/>
              </a:rPr>
              <a:t>.</a:t>
            </a:r>
          </a:p>
          <a:p>
            <a:pPr algn="r" rtl="1"/>
            <a:endParaRPr lang="fa-IR" dirty="0" smtClean="0">
              <a:cs typeface="2  Nazanin" panose="00000400000000000000" pitchFamily="2" charset="-78"/>
            </a:endParaRPr>
          </a:p>
          <a:p>
            <a:pPr algn="r" rtl="1"/>
            <a:r>
              <a:rPr lang="fa-IR" dirty="0">
                <a:cs typeface="2  Nazanin" panose="00000400000000000000" pitchFamily="2" charset="-78"/>
              </a:rPr>
              <a:t> در دیابت تیپ دو  ممکن است انسولین برای درمان نیاز نباشد. قند بیمار را تحت رژیم غذایی، ورزش و داروهای خوراکی کنترل می کنند. با اینهمه در دیابت تیپ دو نیز گاهی به انسولین درمانی نیاز است مثلا در استرس </a:t>
            </a:r>
            <a:r>
              <a:rPr lang="en-US" dirty="0">
                <a:cs typeface="2  Nazanin" panose="00000400000000000000" pitchFamily="2" charset="-78"/>
              </a:rPr>
              <a:t>counter regulatory hormones</a:t>
            </a:r>
            <a:r>
              <a:rPr lang="fa-IR" dirty="0">
                <a:cs typeface="2  Nazanin" panose="00000400000000000000" pitchFamily="2" charset="-78"/>
              </a:rPr>
              <a:t> یعنی کاتکولامین ها، کورتیزول، هورمون رشد، گلوکاگون افزایش می یابد. کاتکولامین ها از طریق تحریک گیرنده های آلفا دو روی سلول های بتا اثر گذاشته و ترشح و اثر انسولین را کاهش می دهند. </a:t>
            </a:r>
            <a:endParaRPr lang="fa-IR" dirty="0" smtClean="0">
              <a:cs typeface="2  Nazanin" panose="00000400000000000000" pitchFamily="2" charset="-78"/>
            </a:endParaRPr>
          </a:p>
          <a:p>
            <a:pPr algn="r" rtl="1"/>
            <a:endParaRPr lang="fa-IR" dirty="0" smtClean="0">
              <a:cs typeface="2  Nazanin" panose="00000400000000000000" pitchFamily="2" charset="-78"/>
            </a:endParaRPr>
          </a:p>
          <a:p>
            <a:pPr algn="r" rtl="1"/>
            <a:r>
              <a:rPr lang="fa-IR" dirty="0">
                <a:cs typeface="2  Nazanin" panose="00000400000000000000" pitchFamily="2" charset="-78"/>
              </a:rPr>
              <a:t>پس در بیماران دیابت تیپ دو کاتکولامین ها اثر همین مقدار انسولین را هم کم می کنند. از طرفی تولید گلوکز هم که زیاد میشود. گلوکاگون هم که وقتی سطحش بالا برود سطح گلوکز هم افزایش می یابد و اثر انسولین کم می شود. به همین ترتیب هورمون رشد اثر انسولین را کاهش می دهد. در شرایط استرس بخاطر این هورمون ها اگر به بیمار انسولین داده نشود موقعیت خطرناکی ایجاد می شود. پس درمان روزانه دیابت تیپ یک انسولین است اما در دیابت تیپ دو تجویز انسولین بصورت روزانه ممکن است مساله ای ایجاد نکند.  </a:t>
            </a:r>
            <a:endParaRPr lang="en-US" dirty="0">
              <a:cs typeface="2  Nazanin" panose="00000400000000000000" pitchFamily="2" charset="-78"/>
            </a:endParaRPr>
          </a:p>
          <a:p>
            <a:pPr algn="r" rtl="1"/>
            <a:endParaRPr lang="fa-IR" dirty="0">
              <a:cs typeface="2  Nazanin" panose="00000400000000000000" pitchFamily="2" charset="-78"/>
            </a:endParaRPr>
          </a:p>
          <a:p>
            <a:pPr algn="r" rtl="1"/>
            <a:endParaRPr lang="fa-IR" dirty="0">
              <a:cs typeface="2  Nazanin" panose="00000400000000000000" pitchFamily="2" charset="-78"/>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4C8DD-2398-406A-BDEC-83C72BBB1A24}" type="slidenum">
              <a:rPr lang="en-US" smtClean="0"/>
              <a:t>18</a:t>
            </a:fld>
            <a:endParaRPr lang="en-US"/>
          </a:p>
        </p:txBody>
      </p:sp>
    </p:spTree>
    <p:extLst>
      <p:ext uri="{BB962C8B-B14F-4D97-AF65-F5344CB8AC3E}">
        <p14:creationId xmlns:p14="http://schemas.microsoft.com/office/powerpoint/2010/main" val="462437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 peptide</a:t>
            </a:r>
          </a:p>
        </p:txBody>
      </p:sp>
      <p:sp>
        <p:nvSpPr>
          <p:cNvPr id="3" name="Content Placeholder 2"/>
          <p:cNvSpPr>
            <a:spLocks noGrp="1"/>
          </p:cNvSpPr>
          <p:nvPr>
            <p:ph idx="1"/>
          </p:nvPr>
        </p:nvSpPr>
        <p:spPr/>
        <p:txBody>
          <a:bodyPr/>
          <a:lstStyle/>
          <a:p>
            <a:pPr algn="r" rtl="1"/>
            <a:r>
              <a:rPr lang="en-US" dirty="0">
                <a:cs typeface="2  Nazanin" panose="00000400000000000000" pitchFamily="2" charset="-78"/>
              </a:rPr>
              <a:t>C- peptide</a:t>
            </a:r>
            <a:r>
              <a:rPr lang="fa-IR" dirty="0">
                <a:cs typeface="2  Nazanin" panose="00000400000000000000" pitchFamily="2" charset="-78"/>
              </a:rPr>
              <a:t> در بیماران دیابت تیپ یک غیر قابل اندازه گیری است یا وجود ندارد در حالیکه در بیماران دیابت تیپ دو نرمال یا بالاتر از حد نرمال است که به دلیل مقاومت به انسولین است.</a:t>
            </a:r>
          </a:p>
          <a:p>
            <a:pPr algn="r" rtl="1"/>
            <a:r>
              <a:rPr lang="fa-IR" dirty="0">
                <a:cs typeface="2  Nazanin" panose="00000400000000000000" pitchFamily="2" charset="-78"/>
              </a:rPr>
              <a:t>در دیابت تیپ یک اشکال نبودن انسولین است چون ترشح آن کم است پس </a:t>
            </a:r>
            <a:r>
              <a:rPr lang="en-US" dirty="0">
                <a:cs typeface="2  Nazanin" panose="00000400000000000000" pitchFamily="2" charset="-78"/>
              </a:rPr>
              <a:t>C- </a:t>
            </a:r>
            <a:r>
              <a:rPr lang="en-US" dirty="0" smtClean="0">
                <a:cs typeface="2  Nazanin" panose="00000400000000000000" pitchFamily="2" charset="-78"/>
              </a:rPr>
              <a:t>peptide</a:t>
            </a:r>
            <a:r>
              <a:rPr lang="fa-IR" dirty="0" smtClean="0">
                <a:cs typeface="2  Nazanin" panose="00000400000000000000" pitchFamily="2" charset="-78"/>
              </a:rPr>
              <a:t> </a:t>
            </a:r>
            <a:r>
              <a:rPr lang="fa-IR" dirty="0">
                <a:cs typeface="2  Nazanin" panose="00000400000000000000" pitchFamily="2" charset="-78"/>
              </a:rPr>
              <a:t>هم کم است. در مورد دیابت تیپ دو اشکال مقاومت به انسولین است  برای همین میزان انسولین بالاست پس مقدار </a:t>
            </a:r>
            <a:r>
              <a:rPr lang="en-US" dirty="0">
                <a:cs typeface="2  Nazanin" panose="00000400000000000000" pitchFamily="2" charset="-78"/>
              </a:rPr>
              <a:t>C- peptide</a:t>
            </a:r>
            <a:r>
              <a:rPr lang="fa-IR" dirty="0">
                <a:cs typeface="2  Nazanin" panose="00000400000000000000" pitchFamily="2" charset="-78"/>
              </a:rPr>
              <a:t> هم بالاست. حتی وقتی که دیابت شروع می شود هم </a:t>
            </a:r>
            <a:r>
              <a:rPr lang="en-US" dirty="0">
                <a:cs typeface="2  Nazanin" panose="00000400000000000000" pitchFamily="2" charset="-78"/>
              </a:rPr>
              <a:t>C- peptide</a:t>
            </a:r>
            <a:r>
              <a:rPr lang="fa-IR" dirty="0">
                <a:cs typeface="2  Nazanin" panose="00000400000000000000" pitchFamily="2" charset="-78"/>
              </a:rPr>
              <a:t> بالاتر از حد نرمال است</a:t>
            </a:r>
            <a:r>
              <a:rPr lang="fa-IR" dirty="0" smtClean="0">
                <a:cs typeface="2  Nazanin" panose="00000400000000000000" pitchFamily="2" charset="-78"/>
              </a:rPr>
              <a:t>.</a:t>
            </a:r>
          </a:p>
          <a:p>
            <a:pPr algn="r" rtl="1"/>
            <a:endParaRPr lang="en-US" dirty="0">
              <a:cs typeface="2  Nazanin" panose="00000400000000000000" pitchFamily="2" charset="-78"/>
            </a:endParaRPr>
          </a:p>
          <a:p>
            <a:endParaRPr lang="en-US" dirty="0">
              <a:cs typeface="2  Nazanin" panose="00000400000000000000" pitchFamily="2" charset="-78"/>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4C8DD-2398-406A-BDEC-83C72BBB1A24}" type="slidenum">
              <a:rPr lang="en-US" smtClean="0"/>
              <a:t>19</a:t>
            </a:fld>
            <a:endParaRPr lang="en-US"/>
          </a:p>
        </p:txBody>
      </p:sp>
    </p:spTree>
    <p:extLst>
      <p:ext uri="{BB962C8B-B14F-4D97-AF65-F5344CB8AC3E}">
        <p14:creationId xmlns:p14="http://schemas.microsoft.com/office/powerpoint/2010/main" val="732991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731520"/>
            <a:ext cx="9720073" cy="5577840"/>
          </a:xfrm>
        </p:spPr>
        <p:txBody>
          <a:bodyPr>
            <a:noAutofit/>
          </a:bodyPr>
          <a:lstStyle/>
          <a:p>
            <a:pPr algn="r" rtl="1"/>
            <a:r>
              <a:rPr lang="fa-IR" sz="2400" dirty="0" smtClean="0">
                <a:cs typeface="2  Nazanin" panose="00000400000000000000" pitchFamily="2" charset="-78"/>
              </a:rPr>
              <a:t>- یک </a:t>
            </a:r>
            <a:r>
              <a:rPr lang="fa-IR" sz="2400" dirty="0">
                <a:cs typeface="2  Nazanin" panose="00000400000000000000" pitchFamily="2" charset="-78"/>
              </a:rPr>
              <a:t>بیماری شایع مزمن </a:t>
            </a:r>
            <a:r>
              <a:rPr lang="fa-IR" sz="2400" dirty="0" smtClean="0">
                <a:cs typeface="2  Nazanin" panose="00000400000000000000" pitchFamily="2" charset="-78"/>
              </a:rPr>
              <a:t>است، </a:t>
            </a:r>
            <a:r>
              <a:rPr lang="fa-IR" sz="2400" dirty="0">
                <a:cs typeface="2  Nazanin" panose="00000400000000000000" pitchFamily="2" charset="-78"/>
              </a:rPr>
              <a:t>این بیماری بار اقتصادی سنگینی را برای خود بیمار و فامیل بیمار و دولت ها دارد.</a:t>
            </a:r>
            <a:endParaRPr lang="fa-IR" sz="2400" dirty="0" smtClean="0">
              <a:cs typeface="2  Nazanin" panose="00000400000000000000" pitchFamily="2" charset="-78"/>
            </a:endParaRPr>
          </a:p>
          <a:p>
            <a:pPr algn="r" rtl="1"/>
            <a:r>
              <a:rPr lang="fa-IR" sz="2400" dirty="0" smtClean="0">
                <a:cs typeface="2  Nazanin" panose="00000400000000000000" pitchFamily="2" charset="-78"/>
              </a:rPr>
              <a:t>- می </a:t>
            </a:r>
            <a:r>
              <a:rPr lang="fa-IR" sz="2400" dirty="0">
                <a:cs typeface="2  Nazanin" panose="00000400000000000000" pitchFamily="2" charset="-78"/>
              </a:rPr>
              <a:t>تواند عوارض بدی مثل </a:t>
            </a:r>
            <a:r>
              <a:rPr lang="fa-IR" sz="2400" dirty="0" smtClean="0">
                <a:cs typeface="2  Nazanin" panose="00000400000000000000" pitchFamily="2" charset="-78"/>
              </a:rPr>
              <a:t>رتینوپاتی، نفروپاتی، </a:t>
            </a:r>
            <a:r>
              <a:rPr lang="en-US" sz="2400" dirty="0">
                <a:cs typeface="2  Nazanin" panose="00000400000000000000" pitchFamily="2" charset="-78"/>
              </a:rPr>
              <a:t>non traumatic amputation of lower extremities</a:t>
            </a:r>
            <a:r>
              <a:rPr lang="fa-IR" sz="2400" dirty="0" smtClean="0">
                <a:cs typeface="2  Nazanin" panose="00000400000000000000" pitchFamily="2" charset="-78"/>
              </a:rPr>
              <a:t> </a:t>
            </a:r>
            <a:r>
              <a:rPr lang="fa-IR" sz="2400" dirty="0">
                <a:cs typeface="2  Nazanin" panose="00000400000000000000" pitchFamily="2" charset="-78"/>
              </a:rPr>
              <a:t>ایجاد </a:t>
            </a:r>
            <a:r>
              <a:rPr lang="fa-IR" sz="2400" dirty="0" smtClean="0">
                <a:cs typeface="2  Nazanin" panose="00000400000000000000" pitchFamily="2" charset="-78"/>
              </a:rPr>
              <a:t>کند</a:t>
            </a:r>
          </a:p>
          <a:p>
            <a:pPr algn="r" rtl="1"/>
            <a:r>
              <a:rPr lang="fa-IR" sz="2400" dirty="0" smtClean="0">
                <a:cs typeface="2  Nazanin" panose="00000400000000000000" pitchFamily="2" charset="-78"/>
              </a:rPr>
              <a:t>- دیابت </a:t>
            </a:r>
            <a:r>
              <a:rPr lang="fa-IR" sz="2400" dirty="0">
                <a:cs typeface="2  Nazanin" panose="00000400000000000000" pitchFamily="2" charset="-78"/>
              </a:rPr>
              <a:t>یک بیماری متابولیک است که فنوتایپ آن هیپرگلیسمیا است و علت هیپرگلیسمی در دیابت ممکن است:</a:t>
            </a:r>
          </a:p>
          <a:p>
            <a:pPr algn="r" rtl="1"/>
            <a:r>
              <a:rPr lang="fa-IR" sz="2400" dirty="0" smtClean="0">
                <a:cs typeface="2  Nazanin" panose="00000400000000000000" pitchFamily="2" charset="-78"/>
              </a:rPr>
              <a:t>1- کمبود </a:t>
            </a:r>
            <a:r>
              <a:rPr lang="fa-IR" sz="2400" dirty="0">
                <a:cs typeface="2  Nazanin" panose="00000400000000000000" pitchFamily="2" charset="-78"/>
              </a:rPr>
              <a:t>یا نبودن انسولین</a:t>
            </a:r>
          </a:p>
          <a:p>
            <a:pPr algn="r" rtl="1"/>
            <a:r>
              <a:rPr lang="fa-IR" sz="2400" dirty="0" smtClean="0">
                <a:cs typeface="2  Nazanin" panose="00000400000000000000" pitchFamily="2" charset="-78"/>
              </a:rPr>
              <a:t>2- کمتر </a:t>
            </a:r>
            <a:r>
              <a:rPr lang="fa-IR" sz="2400" dirty="0">
                <a:cs typeface="2  Nazanin" panose="00000400000000000000" pitchFamily="2" charset="-78"/>
              </a:rPr>
              <a:t>شدن اثر انسولین</a:t>
            </a:r>
          </a:p>
          <a:p>
            <a:pPr algn="r" rtl="1"/>
            <a:r>
              <a:rPr lang="fa-IR" sz="2400" dirty="0" smtClean="0">
                <a:cs typeface="2  Nazanin" panose="00000400000000000000" pitchFamily="2" charset="-78"/>
              </a:rPr>
              <a:t>3- سنتز </a:t>
            </a:r>
            <a:r>
              <a:rPr lang="fa-IR" sz="2400" dirty="0">
                <a:cs typeface="2  Nazanin" panose="00000400000000000000" pitchFamily="2" charset="-78"/>
              </a:rPr>
              <a:t>بیشتر گلوکز در بدن  </a:t>
            </a:r>
          </a:p>
          <a:p>
            <a:pPr marL="0" indent="0" algn="r" rtl="1">
              <a:buNone/>
            </a:pPr>
            <a:r>
              <a:rPr lang="fa-IR" sz="2400" dirty="0">
                <a:cs typeface="2  Nazanin" panose="00000400000000000000" pitchFamily="2" charset="-78"/>
              </a:rPr>
              <a:t>باشد.</a:t>
            </a:r>
            <a:endParaRPr lang="en-US" sz="2400" dirty="0">
              <a:cs typeface="2  Nazanin" panose="00000400000000000000" pitchFamily="2" charset="-78"/>
            </a:endParaRPr>
          </a:p>
          <a:p>
            <a:pPr algn="r" rtl="1"/>
            <a:endParaRPr lang="en-US" sz="2400" b="1"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2</a:t>
            </a:fld>
            <a:endParaRPr lang="en-US"/>
          </a:p>
        </p:txBody>
      </p:sp>
    </p:spTree>
    <p:extLst>
      <p:ext uri="{BB962C8B-B14F-4D97-AF65-F5344CB8AC3E}">
        <p14:creationId xmlns:p14="http://schemas.microsoft.com/office/powerpoint/2010/main" val="1796428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22514"/>
            <a:ext cx="9720073" cy="5786846"/>
          </a:xfrm>
        </p:spPr>
        <p:txBody>
          <a:bodyPr>
            <a:normAutofit/>
          </a:bodyPr>
          <a:lstStyle/>
          <a:p>
            <a:pPr algn="r" rtl="1"/>
            <a:r>
              <a:rPr lang="fa-IR" dirty="0">
                <a:solidFill>
                  <a:srgbClr val="FF0000"/>
                </a:solidFill>
                <a:cs typeface="2  Nazanin" panose="00000400000000000000" pitchFamily="2" charset="-78"/>
              </a:rPr>
              <a:t>در حالت طبیعی </a:t>
            </a:r>
            <a:r>
              <a:rPr lang="fa-IR" dirty="0">
                <a:cs typeface="2  Nazanin" panose="00000400000000000000" pitchFamily="2" charset="-78"/>
              </a:rPr>
              <a:t>در حالت ناشتا گلوکز از طریق گلوکونئوزنز  از طریق کبد و کلیه ها تامین می شود، در کبد از طریق آلانین ، گلیسرول، لاکتات و پیروات که سوبستراهای گلوکونئوژنز هستند و در کلیه هم گلوتامین که به گلوکز تبدیل می شود. بنابراین قند خون در سطح نرمال باقی می ماند. قند نرمال در این حالت</a:t>
            </a:r>
            <a:r>
              <a:rPr lang="en-US" dirty="0">
                <a:cs typeface="2  Nazanin" panose="00000400000000000000" pitchFamily="2" charset="-78"/>
              </a:rPr>
              <a:t>  2mg/kg/ml </a:t>
            </a:r>
            <a:r>
              <a:rPr lang="fa-IR" dirty="0">
                <a:cs typeface="2  Nazanin" panose="00000400000000000000" pitchFamily="2" charset="-78"/>
              </a:rPr>
              <a:t> </a:t>
            </a:r>
            <a:r>
              <a:rPr lang="fa-IR" dirty="0" smtClean="0">
                <a:cs typeface="2  Nazanin" panose="00000400000000000000" pitchFamily="2" charset="-78"/>
              </a:rPr>
              <a:t>است.</a:t>
            </a:r>
          </a:p>
          <a:p>
            <a:pPr algn="r" rtl="1"/>
            <a:r>
              <a:rPr lang="fa-IR" dirty="0" smtClean="0">
                <a:cs typeface="2  Nazanin" panose="00000400000000000000" pitchFamily="2" charset="-78"/>
              </a:rPr>
              <a:t> </a:t>
            </a:r>
            <a:r>
              <a:rPr lang="fa-IR" dirty="0">
                <a:cs typeface="2  Nazanin" panose="00000400000000000000" pitchFamily="2" charset="-78"/>
              </a:rPr>
              <a:t>در حالیکه </a:t>
            </a:r>
            <a:r>
              <a:rPr lang="fa-IR" dirty="0">
                <a:solidFill>
                  <a:srgbClr val="FF0000"/>
                </a:solidFill>
                <a:cs typeface="2  Nazanin" panose="00000400000000000000" pitchFamily="2" charset="-78"/>
              </a:rPr>
              <a:t>در بیماران دیابت تیپ دو </a:t>
            </a:r>
            <a:r>
              <a:rPr lang="fa-IR" dirty="0">
                <a:cs typeface="2  Nazanin" panose="00000400000000000000" pitchFamily="2" charset="-78"/>
              </a:rPr>
              <a:t>خیلی بیشتر است. پس اول:</a:t>
            </a:r>
          </a:p>
          <a:p>
            <a:pPr algn="r" rtl="1"/>
            <a:r>
              <a:rPr lang="fa-IR" dirty="0">
                <a:cs typeface="2  Nazanin" panose="00000400000000000000" pitchFamily="2" charset="-78"/>
              </a:rPr>
              <a:t>1. سلول های بتا ناقص یا خسته (مقاومت به انسولین)</a:t>
            </a:r>
          </a:p>
          <a:p>
            <a:pPr algn="r" rtl="1"/>
            <a:r>
              <a:rPr lang="fa-IR" dirty="0">
                <a:cs typeface="2  Nazanin" panose="00000400000000000000" pitchFamily="2" charset="-78"/>
              </a:rPr>
              <a:t>2. ترشح کم انسولین</a:t>
            </a:r>
          </a:p>
          <a:p>
            <a:pPr algn="r" rtl="1"/>
            <a:r>
              <a:rPr lang="fa-IR" dirty="0">
                <a:cs typeface="2  Nazanin" panose="00000400000000000000" pitchFamily="2" charset="-78"/>
              </a:rPr>
              <a:t>3. افزایش تولید گلوکز از کبد</a:t>
            </a:r>
          </a:p>
          <a:p>
            <a:pPr algn="r" rtl="1"/>
            <a:r>
              <a:rPr lang="fa-IR" dirty="0">
                <a:cs typeface="2  Nazanin" panose="00000400000000000000" pitchFamily="2" charset="-78"/>
              </a:rPr>
              <a:t>4. افزایش جذب گلوکز از دستگاه گوارش </a:t>
            </a:r>
          </a:p>
          <a:p>
            <a:pPr algn="r" rtl="1"/>
            <a:r>
              <a:rPr lang="fa-IR" dirty="0">
                <a:cs typeface="2  Nazanin" panose="00000400000000000000" pitchFamily="2" charset="-78"/>
              </a:rPr>
              <a:t>5. اینکرتین کمتر (</a:t>
            </a:r>
            <a:r>
              <a:rPr lang="en-US" dirty="0">
                <a:cs typeface="2  Nazanin" panose="00000400000000000000" pitchFamily="2" charset="-78"/>
              </a:rPr>
              <a:t>GLP1</a:t>
            </a:r>
            <a:r>
              <a:rPr lang="fa-IR" dirty="0">
                <a:cs typeface="2  Nazanin" panose="00000400000000000000" pitchFamily="2" charset="-78"/>
              </a:rPr>
              <a:t>)، </a:t>
            </a:r>
            <a:r>
              <a:rPr lang="en-US" dirty="0">
                <a:cs typeface="2  Nazanin" panose="00000400000000000000" pitchFamily="2" charset="-78"/>
              </a:rPr>
              <a:t>L cells</a:t>
            </a:r>
            <a:r>
              <a:rPr lang="fa-IR" dirty="0">
                <a:cs typeface="2  Nazanin" panose="00000400000000000000" pitchFamily="2" charset="-78"/>
              </a:rPr>
              <a:t> های روده</a:t>
            </a:r>
          </a:p>
          <a:p>
            <a:endParaRPr lang="en-US"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20</a:t>
            </a:fld>
            <a:endParaRPr lang="en-US"/>
          </a:p>
        </p:txBody>
      </p:sp>
    </p:spTree>
    <p:extLst>
      <p:ext uri="{BB962C8B-B14F-4D97-AF65-F5344CB8AC3E}">
        <p14:creationId xmlns:p14="http://schemas.microsoft.com/office/powerpoint/2010/main" val="11862452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cs typeface="2  Nazanin" panose="00000400000000000000" pitchFamily="2" charset="-78"/>
              </a:rPr>
              <a:t>هیپوگلیسمی</a:t>
            </a:r>
            <a:endParaRPr lang="en-US" b="1" dirty="0">
              <a:solidFill>
                <a:srgbClr val="FF0000"/>
              </a:solidFill>
              <a:cs typeface="2  Nazanin"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pPr algn="r" rtl="1"/>
            <a:r>
              <a:rPr lang="fa-IR" dirty="0">
                <a:cs typeface="2  Nazanin" panose="00000400000000000000" pitchFamily="2" charset="-78"/>
              </a:rPr>
              <a:t>از نظر تعریف برای هیپوگلیسمی عدد خاصی را نمی توانیم تعیین کنیم که مثلا اگر قند خون کمتر از آن باشد فرد دچار هیپوگلیسمیا می شود. یک تعریف غیر علمی به این صورت است که وقتی قند خون زیر </a:t>
            </a:r>
            <a:r>
              <a:rPr lang="en-US" dirty="0">
                <a:cs typeface="2  Nazanin" panose="00000400000000000000" pitchFamily="2" charset="-78"/>
              </a:rPr>
              <a:t>45-50 mg%</a:t>
            </a:r>
            <a:r>
              <a:rPr lang="fa-IR" dirty="0">
                <a:cs typeface="2  Nazanin" panose="00000400000000000000" pitchFamily="2" charset="-78"/>
              </a:rPr>
              <a:t> باشدد افت قند خون محسوب می شود، ولی با این حال افرادی را می توان یافت که با قند  خون 50 هیچ علامتی از هیپوگلیسمی را ندارند. </a:t>
            </a:r>
          </a:p>
          <a:p>
            <a:pPr algn="r" rtl="1"/>
            <a:r>
              <a:rPr lang="fa-IR" dirty="0">
                <a:cs typeface="2  Nazanin" panose="00000400000000000000" pitchFamily="2" charset="-78"/>
              </a:rPr>
              <a:t>برای هیپوگلیسمیا یک </a:t>
            </a:r>
            <a:r>
              <a:rPr lang="en-US" dirty="0">
                <a:cs typeface="2  Nazanin" panose="00000400000000000000" pitchFamily="2" charset="-78"/>
              </a:rPr>
              <a:t> </a:t>
            </a:r>
            <a:r>
              <a:rPr lang="en-US" dirty="0" err="1">
                <a:cs typeface="2  Nazanin" panose="00000400000000000000" pitchFamily="2" charset="-78"/>
              </a:rPr>
              <a:t>whipple’s</a:t>
            </a:r>
            <a:r>
              <a:rPr lang="en-US" dirty="0">
                <a:cs typeface="2  Nazanin" panose="00000400000000000000" pitchFamily="2" charset="-78"/>
              </a:rPr>
              <a:t> triad</a:t>
            </a:r>
            <a:r>
              <a:rPr lang="fa-IR" dirty="0">
                <a:cs typeface="2  Nazanin" panose="00000400000000000000" pitchFamily="2" charset="-78"/>
              </a:rPr>
              <a:t> تعریف می شود:</a:t>
            </a:r>
          </a:p>
          <a:p>
            <a:pPr algn="r" rtl="1"/>
            <a:r>
              <a:rPr lang="fa-IR" dirty="0">
                <a:cs typeface="2  Nazanin" panose="00000400000000000000" pitchFamily="2" charset="-78"/>
              </a:rPr>
              <a:t>1. بیمار علایم هیپوگلیسمیا داشته باشد</a:t>
            </a:r>
          </a:p>
          <a:p>
            <a:pPr algn="r" rtl="1"/>
            <a:r>
              <a:rPr lang="fa-IR" dirty="0">
                <a:cs typeface="2  Nazanin" panose="00000400000000000000" pitchFamily="2" charset="-78"/>
              </a:rPr>
              <a:t>2. قند خون هم پایین باشد</a:t>
            </a:r>
          </a:p>
          <a:p>
            <a:pPr algn="r" rtl="1"/>
            <a:r>
              <a:rPr lang="fa-IR" dirty="0">
                <a:cs typeface="2  Nazanin" panose="00000400000000000000" pitchFamily="2" charset="-78"/>
              </a:rPr>
              <a:t>3. با تجویز قند، علایم برطرف می شوند</a:t>
            </a:r>
          </a:p>
          <a:p>
            <a:pPr algn="r" rtl="1"/>
            <a:r>
              <a:rPr lang="fa-IR" dirty="0">
                <a:cs typeface="2  Nazanin" panose="00000400000000000000" pitchFamily="2" charset="-78"/>
              </a:rPr>
              <a:t>اگر بیمار این سه ویژگی را داشته باشد، دچار افت خون می شود. در بیمار دچار کاهش سطح هوشیاری، گیجی، منگی و کما باید به هیپوگلیسمی توجه داشت.</a:t>
            </a:r>
            <a:endParaRPr lang="en-US" dirty="0">
              <a:cs typeface="2  Nazanin" panose="00000400000000000000" pitchFamily="2" charset="-78"/>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4C8DD-2398-406A-BDEC-83C72BBB1A24}" type="slidenum">
              <a:rPr lang="en-US" smtClean="0"/>
              <a:t>21</a:t>
            </a:fld>
            <a:endParaRPr lang="en-US"/>
          </a:p>
        </p:txBody>
      </p:sp>
    </p:spTree>
    <p:extLst>
      <p:ext uri="{BB962C8B-B14F-4D97-AF65-F5344CB8AC3E}">
        <p14:creationId xmlns:p14="http://schemas.microsoft.com/office/powerpoint/2010/main" val="20795519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9333" y="741970"/>
            <a:ext cx="9720073" cy="5724144"/>
          </a:xfrm>
        </p:spPr>
        <p:txBody>
          <a:bodyPr>
            <a:normAutofit fontScale="85000" lnSpcReduction="10000"/>
          </a:bodyPr>
          <a:lstStyle/>
          <a:p>
            <a:pPr algn="r" rtl="1"/>
            <a:r>
              <a:rPr lang="fa-IR" dirty="0">
                <a:cs typeface="2  Nazanin" panose="00000400000000000000" pitchFamily="2" charset="-78"/>
              </a:rPr>
              <a:t>در بیمارستان به این افراد سریعا دکستروز و سرم قندی تزریق می کنند زیرا هیپوگلیسمیا عارضه بسیار خطرناکی است و اگر وقفه ای ایجاد بشود ممکن است منجر به یک آسیب عصبی پایدار بشود. در اینجا حتی اگر فرضا قند بیمار بالا هم باشد می تواند با انسولین جبران بشود.</a:t>
            </a:r>
          </a:p>
          <a:p>
            <a:pPr algn="r" rtl="1"/>
            <a:r>
              <a:rPr lang="fa-IR" dirty="0">
                <a:solidFill>
                  <a:srgbClr val="FF0000"/>
                </a:solidFill>
                <a:cs typeface="2  Nazanin" panose="00000400000000000000" pitchFamily="2" charset="-78"/>
              </a:rPr>
              <a:t>شایعترین علل افت قند خون:</a:t>
            </a:r>
          </a:p>
          <a:p>
            <a:pPr algn="r" rtl="1"/>
            <a:r>
              <a:rPr lang="fa-IR" dirty="0">
                <a:cs typeface="2  Nazanin" panose="00000400000000000000" pitchFamily="2" charset="-78"/>
              </a:rPr>
              <a:t>1. داروهایی که برای کاهش قند خون استفاده می شود مثل انسولین و سولفونیل اوره ها مانند گلیبن کلامید که سبب ترشح انسولین می شود. بیشتر بیماران در این دسته قرار می گیرند (به سلول های بتا ضربه می زند تا انسولین ترشح شود).</a:t>
            </a:r>
          </a:p>
          <a:p>
            <a:pPr algn="r" rtl="1"/>
            <a:r>
              <a:rPr lang="fa-IR" dirty="0">
                <a:cs typeface="2  Nazanin" panose="00000400000000000000" pitchFamily="2" charset="-78"/>
              </a:rPr>
              <a:t>2. </a:t>
            </a:r>
            <a:r>
              <a:rPr lang="en-US" dirty="0">
                <a:cs typeface="2  Nazanin" panose="00000400000000000000" pitchFamily="2" charset="-78"/>
              </a:rPr>
              <a:t>end stage organ failure</a:t>
            </a:r>
            <a:endParaRPr lang="fa-IR" dirty="0">
              <a:cs typeface="2  Nazanin" panose="00000400000000000000" pitchFamily="2" charset="-78"/>
            </a:endParaRPr>
          </a:p>
          <a:p>
            <a:pPr algn="r" rtl="1"/>
            <a:r>
              <a:rPr lang="fa-IR" dirty="0">
                <a:cs typeface="2  Nazanin" panose="00000400000000000000" pitchFamily="2" charset="-78"/>
              </a:rPr>
              <a:t>3.سپسیس</a:t>
            </a:r>
          </a:p>
          <a:p>
            <a:pPr algn="r" rtl="1"/>
            <a:r>
              <a:rPr lang="fa-IR" dirty="0">
                <a:cs typeface="2  Nazanin" panose="00000400000000000000" pitchFamily="2" charset="-78"/>
              </a:rPr>
              <a:t>4. کمبود بعضی هورمونهای اندوکرین مثل هورمون رشد، کورتیزول (البته اپی نفرین و گلوکاگون هم همین اثر را در دیابت تیپ یک دارند)</a:t>
            </a:r>
          </a:p>
          <a:p>
            <a:pPr algn="r" rtl="1"/>
            <a:r>
              <a:rPr lang="fa-IR" dirty="0">
                <a:cs typeface="2  Nazanin" panose="00000400000000000000" pitchFamily="2" charset="-78"/>
              </a:rPr>
              <a:t>5. تومورهای بزرگ تحت عنوان </a:t>
            </a:r>
            <a:r>
              <a:rPr lang="en-US" dirty="0">
                <a:cs typeface="2  Nazanin" panose="00000400000000000000" pitchFamily="2" charset="-78"/>
              </a:rPr>
              <a:t>large mesenchymal tumor</a:t>
            </a:r>
            <a:r>
              <a:rPr lang="fa-IR" dirty="0">
                <a:cs typeface="2  Nazanin" panose="00000400000000000000" pitchFamily="2" charset="-78"/>
              </a:rPr>
              <a:t> ( تومور خوش خیم با منشا سلول بتا)</a:t>
            </a:r>
          </a:p>
          <a:p>
            <a:pPr algn="r" rtl="1"/>
            <a:r>
              <a:rPr lang="fa-IR" dirty="0">
                <a:cs typeface="2  Nazanin" panose="00000400000000000000" pitchFamily="2" charset="-78"/>
              </a:rPr>
              <a:t>6. بیماری های متابولیک</a:t>
            </a:r>
          </a:p>
          <a:p>
            <a:pPr algn="r" rtl="1"/>
            <a:r>
              <a:rPr lang="fa-IR" dirty="0">
                <a:cs typeface="2  Nazanin" panose="00000400000000000000" pitchFamily="2" charset="-78"/>
              </a:rPr>
              <a:t>7. الکل و اتانول بخصوص در افراد الکلیسم که گرسنه باشند (به علت بلاک شدن مسیر گلوکونئوژنز)</a:t>
            </a:r>
            <a:endParaRPr lang="en-US"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22</a:t>
            </a:fld>
            <a:endParaRPr lang="en-US"/>
          </a:p>
        </p:txBody>
      </p:sp>
    </p:spTree>
    <p:extLst>
      <p:ext uri="{BB962C8B-B14F-4D97-AF65-F5344CB8AC3E}">
        <p14:creationId xmlns:p14="http://schemas.microsoft.com/office/powerpoint/2010/main" val="1814976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43691"/>
            <a:ext cx="10288306" cy="6714309"/>
          </a:xfrm>
        </p:spPr>
        <p:txBody>
          <a:bodyPr>
            <a:normAutofit fontScale="77500" lnSpcReduction="20000"/>
          </a:bodyPr>
          <a:lstStyle/>
          <a:p>
            <a:pPr algn="r" rtl="1"/>
            <a:r>
              <a:rPr lang="fa-IR" dirty="0">
                <a:cs typeface="2  Nazanin" panose="00000400000000000000" pitchFamily="2" charset="-78"/>
              </a:rPr>
              <a:t>8. داروهای کوینین ، پنتامیدین و سولفانامیدها و سالیسیلات ها با میزان کمتری سبب افت قند خون می شوند</a:t>
            </a:r>
          </a:p>
          <a:p>
            <a:pPr algn="r" rtl="1"/>
            <a:r>
              <a:rPr lang="fa-IR" dirty="0">
                <a:cs typeface="2  Nazanin" panose="00000400000000000000" pitchFamily="2" charset="-78"/>
              </a:rPr>
              <a:t>9. نارسایی کبد/ کلیه و قلب و سپسیس جز موارد </a:t>
            </a:r>
            <a:r>
              <a:rPr lang="en-US" dirty="0">
                <a:cs typeface="2  Nazanin" panose="00000400000000000000" pitchFamily="2" charset="-78"/>
              </a:rPr>
              <a:t>critical illness</a:t>
            </a:r>
            <a:r>
              <a:rPr lang="fa-IR" dirty="0">
                <a:cs typeface="2  Nazanin" panose="00000400000000000000" pitchFamily="2" charset="-78"/>
              </a:rPr>
              <a:t> برای قند خون محسوب می شوند</a:t>
            </a:r>
          </a:p>
          <a:p>
            <a:pPr algn="r" rtl="1"/>
            <a:r>
              <a:rPr lang="fa-IR" dirty="0">
                <a:cs typeface="2  Nazanin" panose="00000400000000000000" pitchFamily="2" charset="-78"/>
              </a:rPr>
              <a:t>10. </a:t>
            </a:r>
            <a:r>
              <a:rPr lang="en-US" dirty="0">
                <a:cs typeface="2  Nazanin" panose="00000400000000000000" pitchFamily="2" charset="-78"/>
              </a:rPr>
              <a:t>non beta cells tumors</a:t>
            </a:r>
            <a:r>
              <a:rPr lang="fa-IR" dirty="0">
                <a:cs typeface="2  Nazanin" panose="00000400000000000000" pitchFamily="2" charset="-78"/>
              </a:rPr>
              <a:t>، بعضی از تومورهای با منشا غیر سلول های بتا که انسولین ترشح نمی کنند اما ترکیباتی شبیه انسولین تولید می کنند که سبب افت قند خون می شود مثل مزوتلیوما یا سارکوما</a:t>
            </a:r>
          </a:p>
          <a:p>
            <a:pPr algn="r" rtl="1"/>
            <a:r>
              <a:rPr lang="fa-IR" dirty="0">
                <a:cs typeface="2  Nazanin" panose="00000400000000000000" pitchFamily="2" charset="-78"/>
              </a:rPr>
              <a:t>11. </a:t>
            </a:r>
            <a:r>
              <a:rPr lang="en-US" dirty="0">
                <a:cs typeface="2  Nazanin" panose="00000400000000000000" pitchFamily="2" charset="-78"/>
              </a:rPr>
              <a:t>endogenous </a:t>
            </a:r>
            <a:r>
              <a:rPr lang="en-US" dirty="0" err="1">
                <a:cs typeface="2  Nazanin" panose="00000400000000000000" pitchFamily="2" charset="-78"/>
              </a:rPr>
              <a:t>hyperinsulinism</a:t>
            </a:r>
            <a:r>
              <a:rPr lang="fa-IR" dirty="0">
                <a:cs typeface="2  Nazanin" panose="00000400000000000000" pitchFamily="2" charset="-78"/>
              </a:rPr>
              <a:t> مانند انسولینوما، اختلالاتی که سبب افزایش ترشح انسولین از پانکراس می شود</a:t>
            </a:r>
            <a:r>
              <a:rPr lang="fa-IR" dirty="0" smtClean="0">
                <a:cs typeface="2  Nazanin" panose="00000400000000000000" pitchFamily="2" charset="-78"/>
              </a:rPr>
              <a:t>.</a:t>
            </a:r>
          </a:p>
          <a:p>
            <a:pPr algn="r" rtl="1"/>
            <a:r>
              <a:rPr lang="en-US" dirty="0">
                <a:cs typeface="2  Nazanin" panose="00000400000000000000" pitchFamily="2" charset="-78"/>
              </a:rPr>
              <a:t>Factitious hypoglycemia</a:t>
            </a:r>
            <a:r>
              <a:rPr lang="fa-IR" dirty="0">
                <a:cs typeface="2  Nazanin" panose="00000400000000000000" pitchFamily="2" charset="-78"/>
              </a:rPr>
              <a:t> یا هیپوگلیسمی </a:t>
            </a:r>
            <a:r>
              <a:rPr lang="fa-IR" dirty="0" smtClean="0">
                <a:cs typeface="2  Nazanin" panose="00000400000000000000" pitchFamily="2" charset="-78"/>
              </a:rPr>
              <a:t>ساختگی:مثلا </a:t>
            </a:r>
            <a:r>
              <a:rPr lang="fa-IR" dirty="0">
                <a:cs typeface="2  Nazanin" panose="00000400000000000000" pitchFamily="2" charset="-78"/>
              </a:rPr>
              <a:t>فردی انسولین تزریق کرده و یا داروی دیگری که دچار افت قند خون بشود و از این بابت سودی ببرد. </a:t>
            </a:r>
          </a:p>
          <a:p>
            <a:pPr marL="0" indent="0" algn="r" rtl="1">
              <a:buNone/>
            </a:pPr>
            <a:r>
              <a:rPr lang="fa-IR" dirty="0">
                <a:cs typeface="2  Nazanin" panose="00000400000000000000" pitchFamily="2" charset="-78"/>
              </a:rPr>
              <a:t>افت قند خون </a:t>
            </a:r>
            <a:r>
              <a:rPr lang="en-US" dirty="0">
                <a:cs typeface="2  Nazanin" panose="00000400000000000000" pitchFamily="2" charset="-78"/>
              </a:rPr>
              <a:t>postprandial </a:t>
            </a:r>
            <a:r>
              <a:rPr lang="fa-IR" dirty="0">
                <a:cs typeface="2  Nazanin" panose="00000400000000000000" pitchFamily="2" charset="-78"/>
              </a:rPr>
              <a:t> ، یعنی فرد در 4 ساعت اول بعد از غذا خوردن دچار افت قند خون می شود.</a:t>
            </a:r>
          </a:p>
          <a:p>
            <a:pPr algn="r" rtl="1"/>
            <a:r>
              <a:rPr lang="fa-IR" dirty="0">
                <a:solidFill>
                  <a:srgbClr val="FF0000"/>
                </a:solidFill>
                <a:cs typeface="2  Nazanin" panose="00000400000000000000" pitchFamily="2" charset="-78"/>
              </a:rPr>
              <a:t>نحوه تنظیم گلوکز: </a:t>
            </a:r>
            <a:r>
              <a:rPr lang="fa-IR" dirty="0">
                <a:cs typeface="2  Nazanin" panose="00000400000000000000" pitchFamily="2" charset="-78"/>
              </a:rPr>
              <a:t>در بالانس گلوکز بدن قند خون را بین 70-110 تنظیم می کند. وقتی فردی غذا نمی خورد در حالت ناشتا انسولین کاهش می یابد . ابتدا در کبد گلوکوژنولیزیس رخ می دهد. دومین پدیده گلوکونئوژنزیس است که پیش سازهای لازم برای آن از عضلات و بافت چربی آزاد می شود و به سمت کبد می آید. با کاهش گلوکز بالطبع جذب و مصرف آن در ماهیچه نیز کم می شود. </a:t>
            </a:r>
          </a:p>
          <a:p>
            <a:pPr algn="r" rtl="1"/>
            <a:r>
              <a:rPr lang="fa-IR" dirty="0">
                <a:cs typeface="2  Nazanin" panose="00000400000000000000" pitchFamily="2" charset="-78"/>
              </a:rPr>
              <a:t>انسولین یک هورمون انابولیک است و وقتی کاهش می یابد ما دچار لیپولیزیس و پروتئولیزیس می شویم. مواد آزاد شده طی این دو پدیده به سمت کبد رفته و برای تولید گلوکز مورد اسفاده قرار می گیرند.</a:t>
            </a:r>
          </a:p>
          <a:p>
            <a:pPr algn="r" rtl="1"/>
            <a:r>
              <a:rPr lang="fa-IR" dirty="0">
                <a:cs typeface="2  Nazanin" panose="00000400000000000000" pitchFamily="2" charset="-78"/>
              </a:rPr>
              <a:t>اما در حالتی که فرد غذا خورده باشد انسولین افزایش می یابد  و گلوکز به سمت ذخیره شدن می رود و گلوکوژنزیس اتفاق می افتد. چهار هورمون در بدن درست عکس انسولین عمل می کنند که به </a:t>
            </a:r>
            <a:r>
              <a:rPr lang="en-US" dirty="0">
                <a:cs typeface="2  Nazanin" panose="00000400000000000000" pitchFamily="2" charset="-78"/>
              </a:rPr>
              <a:t>regulatory hormone</a:t>
            </a:r>
            <a:r>
              <a:rPr lang="fa-IR" dirty="0">
                <a:cs typeface="2  Nazanin" panose="00000400000000000000" pitchFamily="2" charset="-78"/>
              </a:rPr>
              <a:t> </a:t>
            </a:r>
            <a:r>
              <a:rPr lang="en-US" dirty="0">
                <a:cs typeface="2  Nazanin" panose="00000400000000000000" pitchFamily="2" charset="-78"/>
              </a:rPr>
              <a:t> counter</a:t>
            </a:r>
            <a:r>
              <a:rPr lang="fa-IR" dirty="0">
                <a:cs typeface="2  Nazanin" panose="00000400000000000000" pitchFamily="2" charset="-78"/>
              </a:rPr>
              <a:t>معروف هستند</a:t>
            </a:r>
            <a:r>
              <a:rPr lang="en-US" dirty="0">
                <a:cs typeface="2  Nazanin" panose="00000400000000000000" pitchFamily="2" charset="-78"/>
              </a:rPr>
              <a:t>.</a:t>
            </a:r>
            <a:r>
              <a:rPr lang="fa-IR" dirty="0">
                <a:cs typeface="2  Nazanin" panose="00000400000000000000" pitchFamily="2" charset="-78"/>
              </a:rPr>
              <a:t> اولین تنظیم کننده گلوکز انسولین است، </a:t>
            </a:r>
            <a:r>
              <a:rPr lang="fa-IR" dirty="0" smtClean="0">
                <a:cs typeface="2  Nazanin" panose="00000400000000000000" pitchFamily="2" charset="-78"/>
              </a:rPr>
              <a:t>اگر </a:t>
            </a:r>
            <a:r>
              <a:rPr lang="fa-IR" dirty="0">
                <a:cs typeface="2  Nazanin" panose="00000400000000000000" pitchFamily="2" charset="-78"/>
              </a:rPr>
              <a:t>فرضا فردی قند خون 40 داشته باشد ترشح انسولین کاهش می یابد و بقیه موارد که در کبد رخ می دهد و سپس از بین این چهار هورمون ابتدا گلوکاگون وارد عمل می </a:t>
            </a:r>
            <a:r>
              <a:rPr lang="fa-IR" dirty="0" smtClean="0">
                <a:cs typeface="2  Nazanin" panose="00000400000000000000" pitchFamily="2" charset="-78"/>
              </a:rPr>
              <a:t>شودکه سبب </a:t>
            </a:r>
            <a:r>
              <a:rPr lang="fa-IR" dirty="0">
                <a:cs typeface="2  Nazanin" panose="00000400000000000000" pitchFamily="2" charset="-78"/>
              </a:rPr>
              <a:t>افزایش گلیکوژنولیز و گلیکونئوژنز می شود.</a:t>
            </a:r>
          </a:p>
          <a:p>
            <a:pPr algn="r" rtl="1"/>
            <a:endParaRPr lang="en-US" dirty="0">
              <a:cs typeface="2  Nazanin" panose="00000400000000000000" pitchFamily="2" charset="-78"/>
            </a:endParaRPr>
          </a:p>
          <a:p>
            <a:pPr algn="r" rtl="1"/>
            <a:endParaRPr lang="fa-IR"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23</a:t>
            </a:fld>
            <a:endParaRPr lang="en-US"/>
          </a:p>
        </p:txBody>
      </p:sp>
    </p:spTree>
    <p:extLst>
      <p:ext uri="{BB962C8B-B14F-4D97-AF65-F5344CB8AC3E}">
        <p14:creationId xmlns:p14="http://schemas.microsoft.com/office/powerpoint/2010/main" val="17782031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43691"/>
            <a:ext cx="9720073" cy="6544492"/>
          </a:xfrm>
        </p:spPr>
        <p:txBody>
          <a:bodyPr>
            <a:noAutofit/>
          </a:bodyPr>
          <a:lstStyle/>
          <a:p>
            <a:pPr algn="r" rtl="1"/>
            <a:endParaRPr lang="fa-IR" sz="1800" dirty="0">
              <a:cs typeface="2  Nazanin" panose="00000400000000000000" pitchFamily="2" charset="-78"/>
            </a:endParaRPr>
          </a:p>
          <a:p>
            <a:pPr algn="r" rtl="1"/>
            <a:r>
              <a:rPr lang="fa-IR" sz="1800" dirty="0">
                <a:cs typeface="2  Nazanin" panose="00000400000000000000" pitchFamily="2" charset="-78"/>
              </a:rPr>
              <a:t>در مرحله بعد اپی نفرین به عنوان سومین مکانیسم دفاعی بدن مثل گلوکاگون عمل کرده ولی چون آنتاگونیست انسولین است مصرف گلوکز را نیز کم می کند. اگر گلوکاگون میزان تولید گلوکز را افزایش دهد، اپی نفرین سبب افزایش تولید گلوکز و کاهش مصرف گلوکز می شود.</a:t>
            </a:r>
          </a:p>
          <a:p>
            <a:pPr algn="r" rtl="1"/>
            <a:r>
              <a:rPr lang="fa-IR" sz="1800" dirty="0" smtClean="0">
                <a:cs typeface="2  Nazanin" panose="00000400000000000000" pitchFamily="2" charset="-78"/>
              </a:rPr>
              <a:t>هورمون </a:t>
            </a:r>
            <a:r>
              <a:rPr lang="fa-IR" sz="1800" dirty="0">
                <a:cs typeface="2  Nazanin" panose="00000400000000000000" pitchFamily="2" charset="-78"/>
              </a:rPr>
              <a:t>رشد و کورتیزول نیز در مراحل </a:t>
            </a:r>
            <a:r>
              <a:rPr lang="en-US" sz="1800" dirty="0">
                <a:cs typeface="2  Nazanin" panose="00000400000000000000" pitchFamily="2" charset="-78"/>
              </a:rPr>
              <a:t>prolonged hypoglycemia</a:t>
            </a:r>
            <a:r>
              <a:rPr lang="fa-IR" sz="1800" dirty="0">
                <a:cs typeface="2  Nazanin" panose="00000400000000000000" pitchFamily="2" charset="-78"/>
              </a:rPr>
              <a:t> وارد عمل می شوند و موجب افزایش گلیکوژنولیز و کاهش مصرف گلوکز و گلوکونئوزنز  می شوند. </a:t>
            </a:r>
            <a:r>
              <a:rPr lang="fa-IR" sz="1800" dirty="0">
                <a:solidFill>
                  <a:srgbClr val="FF0000"/>
                </a:solidFill>
                <a:cs typeface="2  Nazanin" panose="00000400000000000000" pitchFamily="2" charset="-78"/>
              </a:rPr>
              <a:t>گلوکز وقتی به 80-85</a:t>
            </a:r>
            <a:r>
              <a:rPr lang="fa-IR" sz="1800" dirty="0">
                <a:cs typeface="2  Nazanin" panose="00000400000000000000" pitchFamily="2" charset="-78"/>
              </a:rPr>
              <a:t> برسد ترشح انسولین متوقف می شود و میزان تولید و مصرف گلوکز کاهش می یابد. بنابراین وقتی انسولین کم بشود مصرف گلوکز نیز در بافت هایی مثل ماهیچه ها کم می شود، پس اولین قدم برای تنظیم افت قند خون کاهش ترشح انسولین است. در مراحل بعد وقتی قند به 65 رسید گلوکاگون و اپی نفرین وارد عمل می شوند. وقتی قند به 50رسید علایم شروع می شوند و زیر </a:t>
            </a:r>
            <a:r>
              <a:rPr lang="fa-IR" sz="1800" dirty="0" smtClean="0">
                <a:cs typeface="2  Nazanin" panose="00000400000000000000" pitchFamily="2" charset="-78"/>
              </a:rPr>
              <a:t>50 بیمار </a:t>
            </a:r>
            <a:r>
              <a:rPr lang="fa-IR" sz="1800" dirty="0">
                <a:cs typeface="2  Nazanin" panose="00000400000000000000" pitchFamily="2" charset="-78"/>
              </a:rPr>
              <a:t>هوشیاری خود را ازدست داده و وارد کما می شود. </a:t>
            </a:r>
            <a:endParaRPr lang="fa-IR" sz="1800" dirty="0" smtClean="0">
              <a:cs typeface="2  Nazanin" panose="00000400000000000000" pitchFamily="2" charset="-78"/>
            </a:endParaRPr>
          </a:p>
          <a:p>
            <a:pPr algn="r" rtl="1"/>
            <a:r>
              <a:rPr lang="fa-IR" sz="1800" dirty="0">
                <a:solidFill>
                  <a:srgbClr val="FF0000"/>
                </a:solidFill>
                <a:cs typeface="2  Nazanin" panose="00000400000000000000" pitchFamily="2" charset="-78"/>
              </a:rPr>
              <a:t>علایم افت قند خون: </a:t>
            </a:r>
            <a:r>
              <a:rPr lang="fa-IR" sz="1800" dirty="0">
                <a:cs typeface="2  Nazanin" panose="00000400000000000000" pitchFamily="2" charset="-78"/>
              </a:rPr>
              <a:t>علایم افت قند در بیمار به صورت دو </a:t>
            </a:r>
            <a:r>
              <a:rPr lang="en-US" sz="1800" dirty="0">
                <a:cs typeface="2  Nazanin" panose="00000400000000000000" pitchFamily="2" charset="-78"/>
              </a:rPr>
              <a:t>symptoms </a:t>
            </a:r>
            <a:r>
              <a:rPr lang="fa-IR" sz="1800" dirty="0">
                <a:cs typeface="2  Nazanin" panose="00000400000000000000" pitchFamily="2" charset="-78"/>
              </a:rPr>
              <a:t>است یکسری بصورت </a:t>
            </a:r>
            <a:r>
              <a:rPr lang="en-US" sz="1800" dirty="0" err="1">
                <a:cs typeface="2  Nazanin" panose="00000400000000000000" pitchFamily="2" charset="-78"/>
              </a:rPr>
              <a:t>neuroglycopenic</a:t>
            </a:r>
            <a:r>
              <a:rPr lang="en-US" sz="1800" dirty="0">
                <a:cs typeface="2  Nazanin" panose="00000400000000000000" pitchFamily="2" charset="-78"/>
              </a:rPr>
              <a:t>  symptom </a:t>
            </a:r>
            <a:r>
              <a:rPr lang="fa-IR" sz="1800" dirty="0">
                <a:cs typeface="2  Nazanin" panose="00000400000000000000" pitchFamily="2" charset="-78"/>
              </a:rPr>
              <a:t>نامیده می شود یعنی این علایم بخاطر تاثیر مستقیم نرسیدن گلوکز به مغز اتفاق می افتدو شامل تغییرات رفتاری و گیجی و خستگی و تشنج و از دست دادن هوشیاری و نهایتا مرگ است. بنابراین وقتی گلوکز به </a:t>
            </a:r>
            <a:r>
              <a:rPr lang="en-US" sz="1800" dirty="0">
                <a:cs typeface="2  Nazanin" panose="00000400000000000000" pitchFamily="2" charset="-78"/>
              </a:rPr>
              <a:t>CNS </a:t>
            </a:r>
            <a:r>
              <a:rPr lang="fa-IR" sz="1800" dirty="0">
                <a:cs typeface="2  Nazanin" panose="00000400000000000000" pitchFamily="2" charset="-78"/>
              </a:rPr>
              <a:t>نرسد منجر به مرگ می شود.</a:t>
            </a:r>
          </a:p>
          <a:p>
            <a:pPr algn="r" rtl="1"/>
            <a:r>
              <a:rPr lang="fa-IR" sz="1800" dirty="0">
                <a:cs typeface="2  Nazanin" panose="00000400000000000000" pitchFamily="2" charset="-78"/>
              </a:rPr>
              <a:t>دسته بعدی از علایم </a:t>
            </a:r>
            <a:r>
              <a:rPr lang="en-US" sz="1800" dirty="0">
                <a:cs typeface="2  Nazanin" panose="00000400000000000000" pitchFamily="2" charset="-78"/>
              </a:rPr>
              <a:t>neurogenic symptoms (autonomic)، </a:t>
            </a:r>
            <a:r>
              <a:rPr lang="fa-IR" sz="1800" dirty="0">
                <a:cs typeface="2  Nazanin" panose="00000400000000000000" pitchFamily="2" charset="-78"/>
              </a:rPr>
              <a:t>هستند و به دنبال فعال شدن سیستم اتونوم در بدن رخ می دهند. دو نوع اعصاب آدرنرژیک و کولینرژیک داریم . علایم آدرنرزیک مثل </a:t>
            </a:r>
            <a:r>
              <a:rPr lang="en-US" sz="1800" dirty="0">
                <a:cs typeface="2  Nazanin" panose="00000400000000000000" pitchFamily="2" charset="-78"/>
              </a:rPr>
              <a:t>palpitation </a:t>
            </a:r>
            <a:r>
              <a:rPr lang="fa-IR" sz="1800" dirty="0">
                <a:cs typeface="2  Nazanin" panose="00000400000000000000" pitchFamily="2" charset="-78"/>
              </a:rPr>
              <a:t>و لرزش و اضطراب است و علایم کولینرژیک مثل عرق کردن و مور مور شدن است . </a:t>
            </a:r>
            <a:r>
              <a:rPr lang="fa-IR" sz="1800" dirty="0" smtClean="0">
                <a:cs typeface="2  Nazanin" panose="00000400000000000000" pitchFamily="2" charset="-78"/>
              </a:rPr>
              <a:t>اما </a:t>
            </a:r>
            <a:r>
              <a:rPr lang="fa-IR" sz="1800" dirty="0">
                <a:cs typeface="2  Nazanin" panose="00000400000000000000" pitchFamily="2" charset="-78"/>
              </a:rPr>
              <a:t>بعضی بیماران با علایم شدید افت قند مراجعه نمی کنند. </a:t>
            </a:r>
          </a:p>
          <a:p>
            <a:pPr algn="r" rtl="1"/>
            <a:endParaRPr lang="fa-IR" sz="1800" dirty="0" smtClean="0">
              <a:cs typeface="2  Nazanin" panose="00000400000000000000" pitchFamily="2" charset="-78"/>
            </a:endParaRPr>
          </a:p>
          <a:p>
            <a:pPr algn="r" rtl="1"/>
            <a:r>
              <a:rPr lang="fa-IR" sz="1800" dirty="0" smtClean="0">
                <a:cs typeface="2  Nazanin" panose="00000400000000000000" pitchFamily="2" charset="-78"/>
              </a:rPr>
              <a:t> </a:t>
            </a:r>
            <a:endParaRPr lang="en-US" sz="1800"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24</a:t>
            </a:fld>
            <a:endParaRPr lang="en-US"/>
          </a:p>
        </p:txBody>
      </p:sp>
    </p:spTree>
    <p:extLst>
      <p:ext uri="{BB962C8B-B14F-4D97-AF65-F5344CB8AC3E}">
        <p14:creationId xmlns:p14="http://schemas.microsoft.com/office/powerpoint/2010/main" val="6520660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30629"/>
            <a:ext cx="9720073" cy="6178731"/>
          </a:xfrm>
        </p:spPr>
        <p:txBody>
          <a:bodyPr>
            <a:normAutofit fontScale="92500" lnSpcReduction="20000"/>
          </a:bodyPr>
          <a:lstStyle/>
          <a:p>
            <a:pPr algn="r" rtl="1"/>
            <a:endParaRPr lang="fa-IR" dirty="0" smtClean="0">
              <a:cs typeface="2  Nazanin" panose="00000400000000000000" pitchFamily="2" charset="-78"/>
            </a:endParaRPr>
          </a:p>
          <a:p>
            <a:pPr algn="r" rtl="1"/>
            <a:r>
              <a:rPr lang="fa-IR" dirty="0" smtClean="0">
                <a:cs typeface="2  Nazanin" panose="00000400000000000000" pitchFamily="2" charset="-78"/>
              </a:rPr>
              <a:t>ممکن </a:t>
            </a:r>
            <a:r>
              <a:rPr lang="fa-IR" dirty="0">
                <a:cs typeface="2  Nazanin" panose="00000400000000000000" pitchFamily="2" charset="-78"/>
              </a:rPr>
              <a:t>است فردی انسولین تزریق کرده باشد و علایم معمول مثل تعرق و افزایش ضربان قلب را نداشته باشد ولی در خیابان بیهوش بشود. بنابراین افت قند خون ممکن است بیمار را یکدفعه به سمت کما ببرد بدون اینکه علایم اولیه ای را بروز دهد. این پدیده علت های  متفاوتی دارد مثلا در افراد با دیابت تیپ یک علاوه بر ترشح انسولین ترشح گلوکاگون هم کاهش می یابد و فرد مکررا دچار افت قند خون می شود، پس مکانیسم دفاعی بدن این افراد وابسته به اپی نفرین  است که سومین مکانیسم دفاعی بدن محسوب می شود. به نوعی اپی نفرین علایم آتونوم را نشان نمی دهد و فرد یک دفعه وارد مرحله کما می شود. پس ممکن است </a:t>
            </a:r>
            <a:r>
              <a:rPr lang="fa-IR" dirty="0" smtClean="0">
                <a:cs typeface="2  Nazanin" panose="00000400000000000000" pitchFamily="2" charset="-78"/>
              </a:rPr>
              <a:t>افت </a:t>
            </a:r>
            <a:r>
              <a:rPr lang="fa-IR" dirty="0">
                <a:cs typeface="2  Nazanin" panose="00000400000000000000" pitchFamily="2" charset="-78"/>
              </a:rPr>
              <a:t>قند </a:t>
            </a:r>
            <a:r>
              <a:rPr lang="fa-IR" dirty="0" smtClean="0">
                <a:cs typeface="2  Nazanin" panose="00000400000000000000" pitchFamily="2" charset="-78"/>
              </a:rPr>
              <a:t>خون،  علایم تکراری </a:t>
            </a:r>
            <a:r>
              <a:rPr lang="fa-IR" dirty="0">
                <a:cs typeface="2  Nazanin" panose="00000400000000000000" pitchFamily="2" charset="-78"/>
              </a:rPr>
              <a:t>خود را مثل یک فرد عادی نشان ندهد.</a:t>
            </a:r>
          </a:p>
          <a:p>
            <a:pPr algn="r" rtl="1"/>
            <a:r>
              <a:rPr lang="fa-IR" dirty="0">
                <a:cs typeface="2  Nazanin" panose="00000400000000000000" pitchFamily="2" charset="-78"/>
              </a:rPr>
              <a:t>اما در </a:t>
            </a:r>
            <a:r>
              <a:rPr lang="en-US" dirty="0">
                <a:cs typeface="2  Nazanin" panose="00000400000000000000" pitchFamily="2" charset="-78"/>
              </a:rPr>
              <a:t>sign </a:t>
            </a:r>
            <a:r>
              <a:rPr lang="fa-IR" dirty="0">
                <a:cs typeface="2  Nazanin" panose="00000400000000000000" pitchFamily="2" charset="-78"/>
              </a:rPr>
              <a:t> ها ، رنگ پریدگی، تعریق، افزایش طپش قلب، افزایش فشار خون سیستولی و همچنین </a:t>
            </a:r>
            <a:r>
              <a:rPr lang="en-US" dirty="0">
                <a:cs typeface="2  Nazanin" panose="00000400000000000000" pitchFamily="2" charset="-78"/>
              </a:rPr>
              <a:t>transient focal neurologic </a:t>
            </a:r>
            <a:r>
              <a:rPr lang="en-US" dirty="0" err="1">
                <a:cs typeface="2  Nazanin" panose="00000400000000000000" pitchFamily="2" charset="-78"/>
              </a:rPr>
              <a:t>dificits</a:t>
            </a:r>
            <a:r>
              <a:rPr lang="fa-IR" dirty="0">
                <a:cs typeface="2  Nazanin" panose="00000400000000000000" pitchFamily="2" charset="-78"/>
              </a:rPr>
              <a:t> را مشاهده کنیم.</a:t>
            </a:r>
          </a:p>
          <a:p>
            <a:pPr algn="r" rtl="1"/>
            <a:r>
              <a:rPr lang="fa-IR" dirty="0">
                <a:cs typeface="2  Nazanin" panose="00000400000000000000" pitchFamily="2" charset="-78"/>
              </a:rPr>
              <a:t>مثلا بیماری که مراجعه کرده و یک دست و پای او فلج است، و علایم فلجی و ضعیفی مربوط به اعصاب موتور یکطرفه است. هیپوگلیسمیا می تواند چنین علایمی را ایجاد کند. این علایم را معمولا در افرادی که دچار </a:t>
            </a:r>
            <a:r>
              <a:rPr lang="en-US" dirty="0">
                <a:cs typeface="2  Nazanin" panose="00000400000000000000" pitchFamily="2" charset="-78"/>
              </a:rPr>
              <a:t>CVA</a:t>
            </a:r>
            <a:r>
              <a:rPr lang="fa-IR" dirty="0">
                <a:cs typeface="2  Nazanin" panose="00000400000000000000" pitchFamily="2" charset="-78"/>
              </a:rPr>
              <a:t> شده اند می بینیم. </a:t>
            </a:r>
          </a:p>
          <a:p>
            <a:pPr algn="r" rtl="1"/>
            <a:r>
              <a:rPr lang="fa-IR" dirty="0">
                <a:cs typeface="2  Nazanin" panose="00000400000000000000" pitchFamily="2" charset="-78"/>
              </a:rPr>
              <a:t>یکسری بیماری های متابولیک مثل هیپوگلیسمی و انسفالوپاتی هپاتیک نیز چنین علایمی را ایجاد می کنند. هرچند افت قند خون یک بیماری سیستمیک است.  این پدیده بیشتر در افراد مسن دیده می شود</a:t>
            </a:r>
            <a:r>
              <a:rPr lang="en-US" dirty="0">
                <a:cs typeface="2  Nazanin" panose="00000400000000000000" pitchFamily="2" charset="-78"/>
              </a:rPr>
              <a:t> </a:t>
            </a:r>
            <a:r>
              <a:rPr lang="fa-IR" dirty="0">
                <a:cs typeface="2  Nazanin" panose="00000400000000000000" pitchFamily="2" charset="-78"/>
              </a:rPr>
              <a:t>زیرا خون رسانی به مغز به دلیل گرفتگی عروق مغز اشکال پیدا کرده است و گلوکز از طریق عروق به آن ناحیه نمی رسد و خود را به صورت سکته نشان می دهد. پس گلوکز پایین جز </a:t>
            </a:r>
            <a:r>
              <a:rPr lang="en-US" dirty="0">
                <a:cs typeface="2  Nazanin" panose="00000400000000000000" pitchFamily="2" charset="-78"/>
              </a:rPr>
              <a:t>transient focal neurologic </a:t>
            </a:r>
            <a:r>
              <a:rPr lang="en-US" dirty="0" err="1">
                <a:cs typeface="2  Nazanin" panose="00000400000000000000" pitchFamily="2" charset="-78"/>
              </a:rPr>
              <a:t>dificits</a:t>
            </a:r>
            <a:r>
              <a:rPr lang="fa-IR" dirty="0">
                <a:cs typeface="2  Nazanin" panose="00000400000000000000" pitchFamily="2" charset="-78"/>
              </a:rPr>
              <a:t>است. </a:t>
            </a:r>
            <a:endParaRPr lang="en-US"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25</a:t>
            </a:fld>
            <a:endParaRPr lang="en-US"/>
          </a:p>
        </p:txBody>
      </p:sp>
    </p:spTree>
    <p:extLst>
      <p:ext uri="{BB962C8B-B14F-4D97-AF65-F5344CB8AC3E}">
        <p14:creationId xmlns:p14="http://schemas.microsoft.com/office/powerpoint/2010/main" val="1659152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30629"/>
            <a:ext cx="9720073" cy="6178731"/>
          </a:xfrm>
        </p:spPr>
        <p:txBody>
          <a:bodyPr>
            <a:noAutofit/>
          </a:bodyPr>
          <a:lstStyle/>
          <a:p>
            <a:pPr algn="r" rtl="1"/>
            <a:r>
              <a:rPr lang="fa-IR" sz="2000" dirty="0">
                <a:cs typeface="2  Nazanin" panose="00000400000000000000" pitchFamily="2" charset="-78"/>
              </a:rPr>
              <a:t>بیماری که قند خونش تنظیم نیست ممکن است با مقادیر قند بالاتر علایم را نشان بدهد. مثلا یک بیمار دیابتی که قند خون وی همواره 400-500</a:t>
            </a:r>
            <a:r>
              <a:rPr lang="en-US" sz="2000" dirty="0">
                <a:cs typeface="2  Nazanin" panose="00000400000000000000" pitchFamily="2" charset="-78"/>
              </a:rPr>
              <a:t> </a:t>
            </a:r>
            <a:r>
              <a:rPr lang="fa-IR" sz="2000" dirty="0">
                <a:cs typeface="2  Nazanin" panose="00000400000000000000" pitchFamily="2" charset="-78"/>
              </a:rPr>
              <a:t>است این افراد با قند 100 علایم افت قند خون را نشان می دهند و ناقلین گلوکز در مغز به این میزان قند بالا سازش یافته اندو ممکن است با قند پایین تر علامت را نشان دهند. اگرچه برای درمان این افراد گلوکز را کاهش می دهند اما باید به این نکته نیز توجه کرد. </a:t>
            </a:r>
          </a:p>
          <a:p>
            <a:pPr algn="r" rtl="1"/>
            <a:r>
              <a:rPr lang="fa-IR" sz="2000" dirty="0">
                <a:cs typeface="2  Nazanin" panose="00000400000000000000" pitchFamily="2" charset="-78"/>
              </a:rPr>
              <a:t>در حالت برعکس یعنی کسانی که افت قند عود کننده دارند مثلا دچار انسولینوما هستند، آستانه افت قند خون برای این افراد کاهش می یابد . مثلا بیمار انسولینوما با قند 35 هم ممکن است مشکلی نداشته باشد و چنین فردی مجبور است هرشب بیدار بشود تا غذا بخورد و به کما نرود. این چنین فردی اگر قند خون به 30برسد علایم را نشان می دهند. </a:t>
            </a:r>
          </a:p>
          <a:p>
            <a:pPr algn="r" rtl="1"/>
            <a:r>
              <a:rPr lang="fa-IR" sz="2000" dirty="0">
                <a:solidFill>
                  <a:srgbClr val="FF0000"/>
                </a:solidFill>
                <a:cs typeface="2  Nazanin" panose="00000400000000000000" pitchFamily="2" charset="-78"/>
              </a:rPr>
              <a:t>هیپوگلیسمیا به دو گروه تقسیم می شود:</a:t>
            </a:r>
          </a:p>
          <a:p>
            <a:pPr algn="r" rtl="1"/>
            <a:r>
              <a:rPr lang="fa-IR" sz="2000" dirty="0">
                <a:cs typeface="2  Nazanin" panose="00000400000000000000" pitchFamily="2" charset="-78"/>
              </a:rPr>
              <a:t>1. (</a:t>
            </a:r>
            <a:r>
              <a:rPr lang="en-US" sz="2000" dirty="0">
                <a:cs typeface="2  Nazanin" panose="00000400000000000000" pitchFamily="2" charset="-78"/>
              </a:rPr>
              <a:t>fasting (post absorptive</a:t>
            </a:r>
            <a:r>
              <a:rPr lang="fa-IR" sz="2000" dirty="0">
                <a:cs typeface="2  Nazanin" panose="00000400000000000000" pitchFamily="2" charset="-78"/>
              </a:rPr>
              <a:t> ، زمان مشخصی ندارد</a:t>
            </a:r>
          </a:p>
          <a:p>
            <a:pPr algn="r" rtl="1"/>
            <a:r>
              <a:rPr lang="fa-IR" sz="2000" dirty="0">
                <a:cs typeface="2  Nazanin" panose="00000400000000000000" pitchFamily="2" charset="-78"/>
              </a:rPr>
              <a:t>2. </a:t>
            </a:r>
            <a:r>
              <a:rPr lang="en-US" sz="2000" dirty="0">
                <a:cs typeface="2  Nazanin" panose="00000400000000000000" pitchFamily="2" charset="-78"/>
              </a:rPr>
              <a:t>post prandial (reactive)</a:t>
            </a:r>
            <a:r>
              <a:rPr lang="fa-IR" sz="2000" dirty="0">
                <a:cs typeface="2  Nazanin" panose="00000400000000000000" pitchFamily="2" charset="-78"/>
              </a:rPr>
              <a:t>، تنها در 4 ساعت بعد از صرف غذا رخ می دهد</a:t>
            </a:r>
          </a:p>
          <a:p>
            <a:pPr algn="r" rtl="1"/>
            <a:r>
              <a:rPr lang="fa-IR" sz="2000" dirty="0" smtClean="0">
                <a:cs typeface="2  Nazanin" panose="00000400000000000000" pitchFamily="2" charset="-78"/>
              </a:rPr>
              <a:t>افرادی </a:t>
            </a:r>
            <a:r>
              <a:rPr lang="fa-IR" sz="2000" dirty="0">
                <a:cs typeface="2  Nazanin" panose="00000400000000000000" pitchFamily="2" charset="-78"/>
              </a:rPr>
              <a:t>که دچار هیپوگلیسمی </a:t>
            </a:r>
            <a:r>
              <a:rPr lang="en-US" sz="2000" dirty="0">
                <a:cs typeface="2  Nazanin" panose="00000400000000000000" pitchFamily="2" charset="-78"/>
              </a:rPr>
              <a:t>fasting </a:t>
            </a:r>
            <a:r>
              <a:rPr lang="fa-IR" sz="2000" dirty="0">
                <a:cs typeface="2  Nazanin" panose="00000400000000000000" pitchFamily="2" charset="-78"/>
              </a:rPr>
              <a:t> می شوند دچار هیپوگلیسمی </a:t>
            </a:r>
            <a:r>
              <a:rPr lang="en-US" sz="2000" dirty="0">
                <a:cs typeface="2  Nazanin" panose="00000400000000000000" pitchFamily="2" charset="-78"/>
              </a:rPr>
              <a:t> post prandial </a:t>
            </a:r>
            <a:r>
              <a:rPr lang="fa-IR" sz="2000" dirty="0">
                <a:cs typeface="2  Nazanin" panose="00000400000000000000" pitchFamily="2" charset="-78"/>
              </a:rPr>
              <a:t> نیز می شوند مثلا فردی که انسولینوما دارد ممکن است در هر زمانی ترشح انسولین را داشته باشد. چنین فردی ممکن است پس از صرف غذا نیز دچار افت قند خون بشود</a:t>
            </a:r>
            <a:r>
              <a:rPr lang="fa-IR" sz="2000" dirty="0" smtClean="0">
                <a:cs typeface="2  Nazanin" panose="00000400000000000000" pitchFamily="2" charset="-78"/>
              </a:rPr>
              <a:t>.</a:t>
            </a:r>
            <a:endParaRPr lang="fa-IR" sz="2000"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26</a:t>
            </a:fld>
            <a:endParaRPr lang="en-US"/>
          </a:p>
        </p:txBody>
      </p:sp>
    </p:spTree>
    <p:extLst>
      <p:ext uri="{BB962C8B-B14F-4D97-AF65-F5344CB8AC3E}">
        <p14:creationId xmlns:p14="http://schemas.microsoft.com/office/powerpoint/2010/main" val="25784695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457200"/>
            <a:ext cx="9720073" cy="5852160"/>
          </a:xfrm>
        </p:spPr>
        <p:txBody>
          <a:bodyPr>
            <a:normAutofit fontScale="77500" lnSpcReduction="20000"/>
          </a:bodyPr>
          <a:lstStyle/>
          <a:p>
            <a:pPr algn="r" rtl="1"/>
            <a:r>
              <a:rPr lang="fa-IR" dirty="0">
                <a:cs typeface="2  Nazanin" panose="00000400000000000000" pitchFamily="2" charset="-78"/>
              </a:rPr>
              <a:t>از علل </a:t>
            </a:r>
            <a:r>
              <a:rPr lang="en-US" dirty="0">
                <a:cs typeface="2  Nazanin" panose="00000400000000000000" pitchFamily="2" charset="-78"/>
              </a:rPr>
              <a:t>post prandial</a:t>
            </a:r>
            <a:r>
              <a:rPr lang="fa-IR" dirty="0">
                <a:cs typeface="2  Nazanin" panose="00000400000000000000" pitchFamily="2" charset="-78"/>
              </a:rPr>
              <a:t> می توان به یکسری بیماری های آنزیمی مادرزادی اشاره کرد که در متابولیسم کربوهیدرات نقش دارند ولی مهمترین و بیشترین علت آن </a:t>
            </a:r>
            <a:r>
              <a:rPr lang="en-US" dirty="0">
                <a:cs typeface="2  Nazanin" panose="00000400000000000000" pitchFamily="2" charset="-78"/>
              </a:rPr>
              <a:t>alimentary hypoglycemia</a:t>
            </a:r>
            <a:r>
              <a:rPr lang="fa-IR" dirty="0">
                <a:cs typeface="2  Nazanin" panose="00000400000000000000" pitchFamily="2" charset="-78"/>
              </a:rPr>
              <a:t> است .بیماری که معده وی تحت جراحی قرار گرفته و بخشی از آن برداشته شده است، لذا غذا سریع از معده وارد روده می شود و در آنجا اینکرتین آزاد می شود که ترشح انسولین را زیاد می کند پس با وجود خورده شدن غذا و جذب آن انسولین در خون بالا است و در این شرایط </a:t>
            </a:r>
            <a:r>
              <a:rPr lang="en-US" dirty="0">
                <a:cs typeface="2  Nazanin" panose="00000400000000000000" pitchFamily="2" charset="-78"/>
              </a:rPr>
              <a:t>post prandial </a:t>
            </a:r>
            <a:r>
              <a:rPr lang="fa-IR" dirty="0">
                <a:cs typeface="2  Nazanin" panose="00000400000000000000" pitchFamily="2" charset="-78"/>
              </a:rPr>
              <a:t> دچار افت قند می شود. این افراد باید در روز 7 وعده غذا بخورند و درمان آن وعده های پشت سرهم و کوچک است. </a:t>
            </a:r>
            <a:endParaRPr lang="fa-IR" dirty="0" smtClean="0">
              <a:cs typeface="2  Nazanin" panose="00000400000000000000" pitchFamily="2" charset="-78"/>
            </a:endParaRPr>
          </a:p>
          <a:p>
            <a:pPr algn="r" rtl="1"/>
            <a:r>
              <a:rPr lang="fa-IR" dirty="0">
                <a:cs typeface="2  Nazanin" panose="00000400000000000000" pitchFamily="2" charset="-78"/>
              </a:rPr>
              <a:t>بیشتر بیماران افت </a:t>
            </a:r>
            <a:r>
              <a:rPr lang="en-US" dirty="0">
                <a:cs typeface="2  Nazanin" panose="00000400000000000000" pitchFamily="2" charset="-78"/>
              </a:rPr>
              <a:t>fasting</a:t>
            </a:r>
            <a:r>
              <a:rPr lang="fa-IR" dirty="0">
                <a:cs typeface="2  Nazanin" panose="00000400000000000000" pitchFamily="2" charset="-78"/>
              </a:rPr>
              <a:t> دارند. از علل آن داروهای سولفونیل اوره، مثل گلیبن کلامید و داروهایی که سبب ترشح سریع انسولین می شوند (</a:t>
            </a:r>
            <a:r>
              <a:rPr lang="en-US" dirty="0">
                <a:cs typeface="2  Nazanin" panose="00000400000000000000" pitchFamily="2" charset="-78"/>
              </a:rPr>
              <a:t>rapid acting insulin secretors</a:t>
            </a:r>
            <a:r>
              <a:rPr lang="fa-IR" dirty="0">
                <a:cs typeface="2  Nazanin" panose="00000400000000000000" pitchFamily="2" charset="-78"/>
              </a:rPr>
              <a:t>)، مثل رپاگلینید، ناتگلینید که موجب افزایش انسولین می شوند. داروی دیگر خود انسولین است. </a:t>
            </a:r>
          </a:p>
          <a:p>
            <a:pPr algn="r" rtl="1"/>
            <a:r>
              <a:rPr lang="fa-IR" dirty="0">
                <a:cs typeface="2  Nazanin" panose="00000400000000000000" pitchFamily="2" charset="-78"/>
              </a:rPr>
              <a:t>یکسری از داروها مثل بیگوانیدها ( متفورمین) آلفا گلوکوزید مثل آکاربوز، تیازولیدین دیونز هستند که ترشح انسولین را زیاد نمی کنند و افت قند خون ایجاد نمی کنند مگر اینکه توام با انسولین و یا ترشح کننده انسولین استفاده شوند. </a:t>
            </a:r>
          </a:p>
          <a:p>
            <a:pPr algn="r" rtl="1"/>
            <a:r>
              <a:rPr lang="fa-IR" dirty="0">
                <a:cs typeface="2  Nazanin" panose="00000400000000000000" pitchFamily="2" charset="-78"/>
              </a:rPr>
              <a:t>اتانول و کوینین و پنتامین و سالیسیلات ها نیز می توانند افت قند ایجاد کنند. </a:t>
            </a:r>
          </a:p>
          <a:p>
            <a:pPr algn="r" rtl="1"/>
            <a:r>
              <a:rPr lang="fa-IR" dirty="0">
                <a:cs typeface="2  Nazanin" panose="00000400000000000000" pitchFamily="2" charset="-78"/>
              </a:rPr>
              <a:t>یکسری بیماری ها مثل </a:t>
            </a:r>
            <a:r>
              <a:rPr lang="en-US" dirty="0">
                <a:cs typeface="2  Nazanin" panose="00000400000000000000" pitchFamily="2" charset="-78"/>
              </a:rPr>
              <a:t>critical illness</a:t>
            </a:r>
            <a:r>
              <a:rPr lang="fa-IR" dirty="0">
                <a:cs typeface="2  Nazanin" panose="00000400000000000000" pitchFamily="2" charset="-78"/>
              </a:rPr>
              <a:t> هم افت قند خون ایجاد می کند</a:t>
            </a:r>
          </a:p>
          <a:p>
            <a:pPr algn="r" rtl="1"/>
            <a:r>
              <a:rPr lang="fa-IR" dirty="0">
                <a:cs typeface="2  Nazanin" panose="00000400000000000000" pitchFamily="2" charset="-78"/>
              </a:rPr>
              <a:t>علت دیگر کمبود هورمون های اندوکرین . کورتیزول و هورمون رشد برای جلوگیری از افت قند خون بیشتر در اطفال نقش دارند نه بزرگسال</a:t>
            </a:r>
            <a:r>
              <a:rPr lang="fa-IR" dirty="0" smtClean="0">
                <a:cs typeface="2  Nazanin" panose="00000400000000000000" pitchFamily="2" charset="-78"/>
              </a:rPr>
              <a:t>.</a:t>
            </a:r>
          </a:p>
          <a:p>
            <a:pPr algn="r" rtl="1"/>
            <a:endParaRPr lang="en-US" dirty="0">
              <a:cs typeface="2  Nazanin" panose="00000400000000000000" pitchFamily="2" charset="-78"/>
            </a:endParaRPr>
          </a:p>
          <a:p>
            <a:pPr algn="r" rtl="1"/>
            <a:r>
              <a:rPr lang="fa-IR" dirty="0">
                <a:cs typeface="2  Nazanin" panose="00000400000000000000" pitchFamily="2" charset="-78"/>
              </a:rPr>
              <a:t/>
            </a:r>
            <a:br>
              <a:rPr lang="fa-IR" dirty="0">
                <a:cs typeface="2  Nazanin" panose="00000400000000000000" pitchFamily="2" charset="-78"/>
              </a:rPr>
            </a:br>
            <a:endParaRPr lang="en-US"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27</a:t>
            </a:fld>
            <a:endParaRPr lang="en-US"/>
          </a:p>
        </p:txBody>
      </p:sp>
    </p:spTree>
    <p:extLst>
      <p:ext uri="{BB962C8B-B14F-4D97-AF65-F5344CB8AC3E}">
        <p14:creationId xmlns:p14="http://schemas.microsoft.com/office/powerpoint/2010/main" val="3347121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91886"/>
            <a:ext cx="9720073" cy="5917474"/>
          </a:xfrm>
        </p:spPr>
        <p:txBody>
          <a:bodyPr>
            <a:normAutofit fontScale="92500" lnSpcReduction="10000"/>
          </a:bodyPr>
          <a:lstStyle/>
          <a:p>
            <a:pPr algn="r" rtl="1"/>
            <a:r>
              <a:rPr lang="fa-IR" dirty="0">
                <a:cs typeface="2  Nazanin" panose="00000400000000000000" pitchFamily="2" charset="-78"/>
              </a:rPr>
              <a:t>بیماری که دچار بیماری آدیسون و یا کم کاری غده هیپوفیز است می تواند با ناشتا بودن طولانی مدت دچار افت قند خون بشود.</a:t>
            </a:r>
          </a:p>
          <a:p>
            <a:pPr algn="r" rtl="1"/>
            <a:endParaRPr lang="fa-IR" dirty="0">
              <a:cs typeface="2  Nazanin" panose="00000400000000000000" pitchFamily="2" charset="-78"/>
            </a:endParaRPr>
          </a:p>
          <a:p>
            <a:pPr algn="r" rtl="1"/>
            <a:r>
              <a:rPr lang="fa-IR" dirty="0">
                <a:cs typeface="2  Nazanin" panose="00000400000000000000" pitchFamily="2" charset="-78"/>
              </a:rPr>
              <a:t>بطور معمول در بزرگسالان کورتیزول و هورمون رشد را چک نمی کنند مگر آنکه به بیماری آدرنال و یا هیپوفیز مشکوک باشند</a:t>
            </a:r>
          </a:p>
          <a:p>
            <a:pPr algn="r" rtl="1"/>
            <a:r>
              <a:rPr lang="fa-IR" dirty="0">
                <a:cs typeface="2  Nazanin" panose="00000400000000000000" pitchFamily="2" charset="-78"/>
              </a:rPr>
              <a:t>اپی تفرین و گلوکاگون را نیز هیچ وقت در نمونه ها اندازه نمی گیرند زیرا اپی نفرین در افراد عادی و نه در دیابت تیپ یک نقشی در افت خون ندارد</a:t>
            </a:r>
          </a:p>
          <a:p>
            <a:pPr algn="r" rtl="1"/>
            <a:endParaRPr lang="fa-IR" dirty="0" smtClean="0">
              <a:cs typeface="2  Nazanin" panose="00000400000000000000" pitchFamily="2" charset="-78"/>
            </a:endParaRPr>
          </a:p>
          <a:p>
            <a:pPr algn="r" rtl="1"/>
            <a:r>
              <a:rPr lang="fa-IR" dirty="0" smtClean="0">
                <a:cs typeface="2  Nazanin" panose="00000400000000000000" pitchFamily="2" charset="-78"/>
              </a:rPr>
              <a:t>یکی </a:t>
            </a:r>
            <a:r>
              <a:rPr lang="fa-IR" dirty="0">
                <a:cs typeface="2  Nazanin" panose="00000400000000000000" pitchFamily="2" charset="-78"/>
              </a:rPr>
              <a:t>دیگر از علل افت قند خون </a:t>
            </a:r>
            <a:r>
              <a:rPr lang="en-US" dirty="0">
                <a:cs typeface="2  Nazanin" panose="00000400000000000000" pitchFamily="2" charset="-78"/>
              </a:rPr>
              <a:t>fasting </a:t>
            </a:r>
            <a:r>
              <a:rPr lang="fa-IR" dirty="0">
                <a:cs typeface="2  Nazanin" panose="00000400000000000000" pitchFamily="2" charset="-78"/>
              </a:rPr>
              <a:t> تومورهای تحت عنوان </a:t>
            </a:r>
            <a:r>
              <a:rPr lang="en-US" dirty="0">
                <a:cs typeface="2  Nazanin" panose="00000400000000000000" pitchFamily="2" charset="-78"/>
              </a:rPr>
              <a:t> non beta cells tumor</a:t>
            </a:r>
            <a:r>
              <a:rPr lang="fa-IR" dirty="0">
                <a:cs typeface="2  Nazanin" panose="00000400000000000000" pitchFamily="2" charset="-78"/>
              </a:rPr>
              <a:t> هستند. تومورهای مزانشیمالی بزرگ مثل هماتوما، سارکوما که بخاطر تولید بیش از حد </a:t>
            </a:r>
            <a:r>
              <a:rPr lang="en-US" dirty="0">
                <a:cs typeface="2  Nazanin" panose="00000400000000000000" pitchFamily="2" charset="-78"/>
              </a:rPr>
              <a:t>IGF-II</a:t>
            </a:r>
            <a:r>
              <a:rPr lang="fa-IR" dirty="0">
                <a:cs typeface="2  Nazanin" panose="00000400000000000000" pitchFamily="2" charset="-78"/>
              </a:rPr>
              <a:t> که از طریق رسپتور انسولین عمل می کند موجب افت قند خون می شوند. نکته در مورد این بیماران آن است که در نمونه خون قند پایین است و انسولین نیز پایین است، زیرا وقتی </a:t>
            </a:r>
            <a:r>
              <a:rPr lang="en-US" dirty="0">
                <a:cs typeface="2  Nazanin" panose="00000400000000000000" pitchFamily="2" charset="-78"/>
              </a:rPr>
              <a:t>IGF-II</a:t>
            </a:r>
            <a:r>
              <a:rPr lang="fa-IR" dirty="0">
                <a:cs typeface="2  Nazanin" panose="00000400000000000000" pitchFamily="2" charset="-78"/>
              </a:rPr>
              <a:t> به گیرنده وصل بشود و شبیه انسولین عمل کند موجب افت قند خون می شود ولی چون پانکراس سالم است ترشح انسولین متوقف می شود. در این بیماران سطح </a:t>
            </a:r>
            <a:r>
              <a:rPr lang="en-US" dirty="0">
                <a:cs typeface="2  Nazanin" panose="00000400000000000000" pitchFamily="2" charset="-78"/>
              </a:rPr>
              <a:t>C-peptide</a:t>
            </a:r>
            <a:r>
              <a:rPr lang="fa-IR" dirty="0">
                <a:cs typeface="2  Nazanin" panose="00000400000000000000" pitchFamily="2" charset="-78"/>
              </a:rPr>
              <a:t> را در زمان افت قند خون اندازه می گیرندو بر اساس آن تصمیم می گیرند. </a:t>
            </a:r>
            <a:r>
              <a:rPr lang="fa-IR" dirty="0">
                <a:solidFill>
                  <a:srgbClr val="FF0000"/>
                </a:solidFill>
                <a:cs typeface="2  Nazanin" panose="00000400000000000000" pitchFamily="2" charset="-78"/>
              </a:rPr>
              <a:t>اگر قند، انسولین و </a:t>
            </a:r>
            <a:r>
              <a:rPr lang="en-US" dirty="0">
                <a:solidFill>
                  <a:srgbClr val="FF0000"/>
                </a:solidFill>
                <a:cs typeface="2  Nazanin" panose="00000400000000000000" pitchFamily="2" charset="-78"/>
              </a:rPr>
              <a:t>c-peptide</a:t>
            </a:r>
            <a:r>
              <a:rPr lang="fa-IR" dirty="0">
                <a:solidFill>
                  <a:srgbClr val="FF0000"/>
                </a:solidFill>
                <a:cs typeface="2  Nazanin" panose="00000400000000000000" pitchFamily="2" charset="-78"/>
              </a:rPr>
              <a:t> پایین بودند به نفع </a:t>
            </a:r>
            <a:r>
              <a:rPr lang="en-US" dirty="0">
                <a:solidFill>
                  <a:srgbClr val="FF0000"/>
                </a:solidFill>
                <a:cs typeface="2  Nazanin" panose="00000400000000000000" pitchFamily="2" charset="-78"/>
              </a:rPr>
              <a:t>non beta cells tumor</a:t>
            </a:r>
            <a:r>
              <a:rPr lang="fa-IR" dirty="0">
                <a:solidFill>
                  <a:srgbClr val="FF0000"/>
                </a:solidFill>
                <a:cs typeface="2  Nazanin" panose="00000400000000000000" pitchFamily="2" charset="-78"/>
              </a:rPr>
              <a:t> است </a:t>
            </a:r>
            <a:r>
              <a:rPr lang="fa-IR" dirty="0">
                <a:cs typeface="2  Nazanin" panose="00000400000000000000" pitchFamily="2" charset="-78"/>
              </a:rPr>
              <a:t>و گرنه انسولینوما وجود دارد. </a:t>
            </a:r>
            <a:endParaRPr lang="en-US"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28</a:t>
            </a:fld>
            <a:endParaRPr lang="en-US"/>
          </a:p>
        </p:txBody>
      </p:sp>
    </p:spTree>
    <p:extLst>
      <p:ext uri="{BB962C8B-B14F-4D97-AF65-F5344CB8AC3E}">
        <p14:creationId xmlns:p14="http://schemas.microsoft.com/office/powerpoint/2010/main" val="8306318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91886"/>
            <a:ext cx="9720073" cy="5917474"/>
          </a:xfrm>
        </p:spPr>
        <p:txBody>
          <a:bodyPr>
            <a:normAutofit fontScale="92500" lnSpcReduction="10000"/>
          </a:bodyPr>
          <a:lstStyle/>
          <a:p>
            <a:pPr algn="r" rtl="1"/>
            <a:r>
              <a:rPr lang="fa-IR" dirty="0">
                <a:cs typeface="2  Nazanin" panose="00000400000000000000" pitchFamily="2" charset="-78"/>
              </a:rPr>
              <a:t>یک گروه </a:t>
            </a:r>
            <a:r>
              <a:rPr lang="en-US" dirty="0">
                <a:cs typeface="2  Nazanin" panose="00000400000000000000" pitchFamily="2" charset="-78"/>
              </a:rPr>
              <a:t>endogenous </a:t>
            </a:r>
            <a:r>
              <a:rPr lang="en-US" dirty="0" err="1">
                <a:cs typeface="2  Nazanin" panose="00000400000000000000" pitchFamily="2" charset="-78"/>
              </a:rPr>
              <a:t>hyperinsulin</a:t>
            </a:r>
            <a:r>
              <a:rPr lang="fa-IR" dirty="0">
                <a:cs typeface="2  Nazanin" panose="00000400000000000000" pitchFamily="2" charset="-78"/>
              </a:rPr>
              <a:t> هستند مانند انسولینوما که زمان ترشح انسولین در آن مشخص نیست. در این گروه در زمانی گلوکز زیر 55 باشد سطح پلاسمایی انسولین و </a:t>
            </a:r>
            <a:r>
              <a:rPr lang="en-US" dirty="0">
                <a:cs typeface="2  Nazanin" panose="00000400000000000000" pitchFamily="2" charset="-78"/>
              </a:rPr>
              <a:t>c-peptide</a:t>
            </a:r>
            <a:r>
              <a:rPr lang="fa-IR" dirty="0">
                <a:cs typeface="2  Nazanin" panose="00000400000000000000" pitchFamily="2" charset="-78"/>
              </a:rPr>
              <a:t> بالا است</a:t>
            </a:r>
          </a:p>
          <a:p>
            <a:pPr algn="r" rtl="1"/>
            <a:endParaRPr lang="fa-IR" dirty="0">
              <a:cs typeface="2  Nazanin" panose="00000400000000000000" pitchFamily="2" charset="-78"/>
            </a:endParaRPr>
          </a:p>
          <a:p>
            <a:pPr algn="r" rtl="1"/>
            <a:r>
              <a:rPr lang="en-US" dirty="0">
                <a:cs typeface="2  Nazanin" panose="00000400000000000000" pitchFamily="2" charset="-78"/>
              </a:rPr>
              <a:t>C- peptide</a:t>
            </a:r>
            <a:r>
              <a:rPr lang="fa-IR" dirty="0">
                <a:cs typeface="2  Nazanin" panose="00000400000000000000" pitchFamily="2" charset="-78"/>
              </a:rPr>
              <a:t> با انسولین </a:t>
            </a:r>
            <a:r>
              <a:rPr lang="en-US" dirty="0">
                <a:cs typeface="2  Nazanin" panose="00000400000000000000" pitchFamily="2" charset="-78"/>
              </a:rPr>
              <a:t>equimolecular </a:t>
            </a:r>
            <a:r>
              <a:rPr lang="fa-IR" dirty="0">
                <a:cs typeface="2  Nazanin" panose="00000400000000000000" pitchFamily="2" charset="-78"/>
              </a:rPr>
              <a:t> هستند و در کبد از هم جدا می شوند . پس در این بیماران باید سطح انسولین و </a:t>
            </a:r>
            <a:r>
              <a:rPr lang="en-US" dirty="0">
                <a:cs typeface="2  Nazanin" panose="00000400000000000000" pitchFamily="2" charset="-78"/>
              </a:rPr>
              <a:t>c-peptide</a:t>
            </a:r>
            <a:r>
              <a:rPr lang="fa-IR" dirty="0">
                <a:cs typeface="2  Nazanin" panose="00000400000000000000" pitchFamily="2" charset="-78"/>
              </a:rPr>
              <a:t> پایین تر از نرمال بیاید ولی اگر نرمال بود برای این افراد بالا محسوب می شود. نباید قدر مطلق سطح انسولین و </a:t>
            </a:r>
            <a:r>
              <a:rPr lang="en-US" dirty="0">
                <a:cs typeface="2  Nazanin" panose="00000400000000000000" pitchFamily="2" charset="-78"/>
              </a:rPr>
              <a:t>c-peptide</a:t>
            </a:r>
            <a:r>
              <a:rPr lang="fa-IR" dirty="0">
                <a:cs typeface="2  Nazanin" panose="00000400000000000000" pitchFamily="2" charset="-78"/>
              </a:rPr>
              <a:t> در این افراد از حد نرمال بیشتر باشد ولی ممکن است نامتناسب بالا برود یعنی این انسولین نرمال برای این قند بالا محسوب می شود. </a:t>
            </a:r>
            <a:r>
              <a:rPr lang="fa-IR" dirty="0">
                <a:solidFill>
                  <a:srgbClr val="FF0000"/>
                </a:solidFill>
                <a:cs typeface="2  Nazanin" panose="00000400000000000000" pitchFamily="2" charset="-78"/>
              </a:rPr>
              <a:t>پس در فردی که انسولین و </a:t>
            </a:r>
            <a:r>
              <a:rPr lang="en-US" dirty="0">
                <a:solidFill>
                  <a:srgbClr val="FF0000"/>
                </a:solidFill>
                <a:cs typeface="2  Nazanin" panose="00000400000000000000" pitchFamily="2" charset="-78"/>
              </a:rPr>
              <a:t>c-peptide</a:t>
            </a:r>
            <a:r>
              <a:rPr lang="fa-IR" dirty="0">
                <a:solidFill>
                  <a:srgbClr val="FF0000"/>
                </a:solidFill>
                <a:cs typeface="2  Nazanin" panose="00000400000000000000" pitchFamily="2" charset="-78"/>
              </a:rPr>
              <a:t> نرمال دارد ولی افت قند خون دارد باید به انسولینوما شک داشت.</a:t>
            </a:r>
          </a:p>
          <a:p>
            <a:pPr algn="r" rtl="1"/>
            <a:endParaRPr lang="fa-IR" dirty="0">
              <a:cs typeface="2  Nazanin" panose="00000400000000000000" pitchFamily="2" charset="-78"/>
            </a:endParaRPr>
          </a:p>
          <a:p>
            <a:pPr algn="r" rtl="1"/>
            <a:r>
              <a:rPr lang="fa-IR" dirty="0">
                <a:cs typeface="2  Nazanin" panose="00000400000000000000" pitchFamily="2" charset="-78"/>
              </a:rPr>
              <a:t>در فردی که انسولین اگزوژن مصرف کرده باشد توقع داریم انسولین وی در برابر قند پایین، بالا باشد . زیرا انسولینی که تزریق کرده است وارد جریان خون شده ولی </a:t>
            </a:r>
            <a:r>
              <a:rPr lang="en-US" dirty="0">
                <a:cs typeface="2  Nazanin" panose="00000400000000000000" pitchFamily="2" charset="-78"/>
              </a:rPr>
              <a:t>c-peptide </a:t>
            </a:r>
            <a:r>
              <a:rPr lang="fa-IR" dirty="0">
                <a:cs typeface="2  Nazanin" panose="00000400000000000000" pitchFamily="2" charset="-78"/>
              </a:rPr>
              <a:t> وی ساپرس است زیرا انسولین خود فرد (که بطور طبیعی ساخته) نیز ساپرس است. چون با وارد شدن به شرایط افت قند خون بدن ترشح انسولین را متوقف می کند و بدنبال آن </a:t>
            </a:r>
            <a:r>
              <a:rPr lang="en-US" dirty="0">
                <a:cs typeface="2  Nazanin" panose="00000400000000000000" pitchFamily="2" charset="-78"/>
              </a:rPr>
              <a:t>c- peptide </a:t>
            </a:r>
            <a:r>
              <a:rPr lang="fa-IR" dirty="0">
                <a:cs typeface="2  Nazanin" panose="00000400000000000000" pitchFamily="2" charset="-78"/>
              </a:rPr>
              <a:t> نیز کم می شود. </a:t>
            </a:r>
            <a:r>
              <a:rPr lang="fa-IR" dirty="0">
                <a:solidFill>
                  <a:srgbClr val="FF0000"/>
                </a:solidFill>
                <a:cs typeface="2  Nazanin" panose="00000400000000000000" pitchFamily="2" charset="-78"/>
              </a:rPr>
              <a:t>پس اگر مریضی با انسولین بالا و </a:t>
            </a:r>
            <a:r>
              <a:rPr lang="en-US" dirty="0">
                <a:solidFill>
                  <a:srgbClr val="FF0000"/>
                </a:solidFill>
                <a:cs typeface="2  Nazanin" panose="00000400000000000000" pitchFamily="2" charset="-78"/>
              </a:rPr>
              <a:t>c-peptide</a:t>
            </a:r>
            <a:r>
              <a:rPr lang="fa-IR" dirty="0">
                <a:solidFill>
                  <a:srgbClr val="FF0000"/>
                </a:solidFill>
                <a:cs typeface="2  Nazanin" panose="00000400000000000000" pitchFamily="2" charset="-78"/>
              </a:rPr>
              <a:t> پایین مراجعه کرد به </a:t>
            </a:r>
            <a:r>
              <a:rPr lang="en-US" dirty="0">
                <a:solidFill>
                  <a:srgbClr val="FF0000"/>
                </a:solidFill>
                <a:cs typeface="2  Nazanin" panose="00000400000000000000" pitchFamily="2" charset="-78"/>
              </a:rPr>
              <a:t>exogenous </a:t>
            </a:r>
            <a:r>
              <a:rPr lang="en-US" dirty="0" err="1">
                <a:solidFill>
                  <a:srgbClr val="FF0000"/>
                </a:solidFill>
                <a:cs typeface="2  Nazanin" panose="00000400000000000000" pitchFamily="2" charset="-78"/>
              </a:rPr>
              <a:t>hyperinsulin</a:t>
            </a:r>
            <a:r>
              <a:rPr lang="fa-IR" dirty="0">
                <a:solidFill>
                  <a:srgbClr val="FF0000"/>
                </a:solidFill>
                <a:cs typeface="2  Nazanin" panose="00000400000000000000" pitchFamily="2" charset="-78"/>
              </a:rPr>
              <a:t> مشکوک می شویم</a:t>
            </a:r>
            <a:r>
              <a:rPr lang="fa-IR" dirty="0">
                <a:cs typeface="2  Nazanin" panose="00000400000000000000" pitchFamily="2" charset="-78"/>
              </a:rPr>
              <a:t>. </a:t>
            </a:r>
            <a:endParaRPr lang="en-US"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29</a:t>
            </a:fld>
            <a:endParaRPr lang="en-US"/>
          </a:p>
        </p:txBody>
      </p:sp>
    </p:spTree>
    <p:extLst>
      <p:ext uri="{BB962C8B-B14F-4D97-AF65-F5344CB8AC3E}">
        <p14:creationId xmlns:p14="http://schemas.microsoft.com/office/powerpoint/2010/main" val="3515352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219456"/>
            <a:ext cx="9720072" cy="943138"/>
          </a:xfrm>
        </p:spPr>
        <p:txBody>
          <a:bodyPr/>
          <a:lstStyle/>
          <a:p>
            <a:pPr algn="ctr"/>
            <a:r>
              <a:rPr lang="fa-IR" b="1" dirty="0" smtClean="0">
                <a:cs typeface="2  Nazanin" panose="00000400000000000000" pitchFamily="2" charset="-78"/>
              </a:rPr>
              <a:t>علایم</a:t>
            </a:r>
            <a:endParaRPr lang="en-US" b="1" dirty="0">
              <a:cs typeface="2  Nazanin" panose="00000400000000000000" pitchFamily="2" charset="-78"/>
            </a:endParaRPr>
          </a:p>
        </p:txBody>
      </p:sp>
      <p:sp>
        <p:nvSpPr>
          <p:cNvPr id="3" name="Content Placeholder 2"/>
          <p:cNvSpPr>
            <a:spLocks noGrp="1"/>
          </p:cNvSpPr>
          <p:nvPr>
            <p:ph idx="1"/>
          </p:nvPr>
        </p:nvSpPr>
        <p:spPr>
          <a:xfrm>
            <a:off x="1024127" y="1162594"/>
            <a:ext cx="9720073" cy="4023360"/>
          </a:xfrm>
        </p:spPr>
        <p:txBody>
          <a:bodyPr>
            <a:noAutofit/>
          </a:bodyPr>
          <a:lstStyle/>
          <a:p>
            <a:pPr algn="r" rtl="1"/>
            <a:r>
              <a:rPr lang="en-US" sz="2000" dirty="0">
                <a:solidFill>
                  <a:srgbClr val="FF0000"/>
                </a:solidFill>
                <a:cs typeface="2  Nazanin" panose="00000400000000000000" pitchFamily="2" charset="-78"/>
              </a:rPr>
              <a:t>Asymptomatic</a:t>
            </a:r>
            <a:r>
              <a:rPr lang="fa-IR" sz="2000" dirty="0">
                <a:cs typeface="2  Nazanin" panose="00000400000000000000" pitchFamily="2" charset="-78"/>
              </a:rPr>
              <a:t>: خیلی از افراد مبتلا به دیابت هستند ولی علایمی ندارند. مثلادر یک تست روتین مشخص می شود که قند خون بالا دارند.</a:t>
            </a:r>
          </a:p>
          <a:p>
            <a:pPr algn="r" rtl="1"/>
            <a:r>
              <a:rPr lang="en-US" sz="2000" dirty="0">
                <a:solidFill>
                  <a:srgbClr val="FF0000"/>
                </a:solidFill>
                <a:cs typeface="2  Nazanin" panose="00000400000000000000" pitchFamily="2" charset="-78"/>
              </a:rPr>
              <a:t>Recurrent blurred vision</a:t>
            </a:r>
            <a:r>
              <a:rPr lang="fa-IR" sz="2000" dirty="0">
                <a:cs typeface="2  Nazanin" panose="00000400000000000000" pitchFamily="2" charset="-78"/>
              </a:rPr>
              <a:t>: وقتی گلوکز سطحش خیلی بالاست باعث </a:t>
            </a:r>
            <a:r>
              <a:rPr lang="en-US" sz="2000" dirty="0">
                <a:cs typeface="2  Nazanin" panose="00000400000000000000" pitchFamily="2" charset="-78"/>
              </a:rPr>
              <a:t> </a:t>
            </a:r>
            <a:r>
              <a:rPr lang="en-US" sz="2000" dirty="0" smtClean="0">
                <a:cs typeface="2  Nazanin" panose="00000400000000000000" pitchFamily="2" charset="-78"/>
              </a:rPr>
              <a:t>blurred </a:t>
            </a:r>
            <a:r>
              <a:rPr lang="en-US" sz="2000" dirty="0">
                <a:cs typeface="2  Nazanin" panose="00000400000000000000" pitchFamily="2" charset="-78"/>
              </a:rPr>
              <a:t>vision</a:t>
            </a:r>
            <a:r>
              <a:rPr lang="fa-IR" sz="2000" dirty="0">
                <a:cs typeface="2  Nazanin" panose="00000400000000000000" pitchFamily="2" charset="-78"/>
              </a:rPr>
              <a:t>می شود</a:t>
            </a:r>
            <a:r>
              <a:rPr lang="fa-IR" sz="2000" dirty="0" smtClean="0">
                <a:cs typeface="2  Nazanin" panose="00000400000000000000" pitchFamily="2" charset="-78"/>
              </a:rPr>
              <a:t>.</a:t>
            </a:r>
            <a:endParaRPr lang="en-US" sz="2000" dirty="0" smtClean="0">
              <a:cs typeface="2  Nazanin" panose="00000400000000000000" pitchFamily="2" charset="-78"/>
            </a:endParaRPr>
          </a:p>
          <a:p>
            <a:pPr algn="r" rtl="1"/>
            <a:r>
              <a:rPr lang="en-US" sz="2000" dirty="0" err="1">
                <a:solidFill>
                  <a:srgbClr val="FF0000"/>
                </a:solidFill>
                <a:cs typeface="2  Nazanin" panose="00000400000000000000" pitchFamily="2" charset="-78"/>
              </a:rPr>
              <a:t>Vulvovaginitis</a:t>
            </a:r>
            <a:r>
              <a:rPr lang="fa-IR" sz="2000" dirty="0">
                <a:cs typeface="2  Nazanin" panose="00000400000000000000" pitchFamily="2" charset="-78"/>
              </a:rPr>
              <a:t>: ممکن است هیپرگلیسمی در خانم ها باعث گلیکوزوریا شود و محیط مناسبی برای رشد کاندیدا و میکروبهای دیگر ایجاد کندو بصورت </a:t>
            </a:r>
            <a:r>
              <a:rPr lang="en-US" sz="2000" dirty="0">
                <a:cs typeface="2  Nazanin" panose="00000400000000000000" pitchFamily="2" charset="-78"/>
              </a:rPr>
              <a:t>redness, itching</a:t>
            </a:r>
            <a:r>
              <a:rPr lang="fa-IR" sz="2000" dirty="0">
                <a:cs typeface="2  Nazanin" panose="00000400000000000000" pitchFamily="2" charset="-78"/>
              </a:rPr>
              <a:t> و </a:t>
            </a:r>
            <a:r>
              <a:rPr lang="en-US" sz="2000" dirty="0">
                <a:cs typeface="2  Nazanin" panose="00000400000000000000" pitchFamily="2" charset="-78"/>
              </a:rPr>
              <a:t>discharge</a:t>
            </a:r>
            <a:r>
              <a:rPr lang="fa-IR" sz="2000" dirty="0">
                <a:cs typeface="2  Nazanin" panose="00000400000000000000" pitchFamily="2" charset="-78"/>
              </a:rPr>
              <a:t> خود را نشان می دهد</a:t>
            </a:r>
            <a:r>
              <a:rPr lang="fa-IR" sz="2000" dirty="0" smtClean="0">
                <a:cs typeface="2  Nazanin" panose="00000400000000000000" pitchFamily="2" charset="-78"/>
              </a:rPr>
              <a:t>.</a:t>
            </a:r>
            <a:endParaRPr lang="en-US" sz="2000" dirty="0" smtClean="0">
              <a:cs typeface="2  Nazanin" panose="00000400000000000000" pitchFamily="2" charset="-78"/>
            </a:endParaRPr>
          </a:p>
          <a:p>
            <a:pPr algn="r" rtl="1"/>
            <a:r>
              <a:rPr lang="en-US" sz="2000" dirty="0" smtClean="0">
                <a:solidFill>
                  <a:srgbClr val="FF0000"/>
                </a:solidFill>
              </a:rPr>
              <a:t>Enuresis</a:t>
            </a:r>
            <a:r>
              <a:rPr lang="fa-IR" sz="2000" dirty="0">
                <a:solidFill>
                  <a:srgbClr val="FF0000"/>
                </a:solidFill>
              </a:rPr>
              <a:t>: </a:t>
            </a:r>
            <a:r>
              <a:rPr lang="fa-IR" sz="2000" dirty="0"/>
              <a:t>شب ادراری </a:t>
            </a:r>
            <a:endParaRPr lang="fa-IR" sz="2000" dirty="0" smtClean="0"/>
          </a:p>
          <a:p>
            <a:pPr algn="r" rtl="1"/>
            <a:r>
              <a:rPr lang="en-US" sz="2000" dirty="0">
                <a:solidFill>
                  <a:srgbClr val="FF0000"/>
                </a:solidFill>
                <a:cs typeface="2  Nazanin" panose="00000400000000000000" pitchFamily="2" charset="-78"/>
              </a:rPr>
              <a:t>Weakness &amp; </a:t>
            </a:r>
            <a:r>
              <a:rPr lang="en-US" sz="2000" dirty="0" smtClean="0">
                <a:solidFill>
                  <a:srgbClr val="FF0000"/>
                </a:solidFill>
                <a:cs typeface="2  Nazanin" panose="00000400000000000000" pitchFamily="2" charset="-78"/>
              </a:rPr>
              <a:t>fatigue</a:t>
            </a:r>
            <a:r>
              <a:rPr lang="fa-IR" sz="2000" dirty="0">
                <a:solidFill>
                  <a:srgbClr val="FF0000"/>
                </a:solidFill>
                <a:cs typeface="2  Nazanin" panose="00000400000000000000" pitchFamily="2" charset="-78"/>
              </a:rPr>
              <a:t>: </a:t>
            </a:r>
            <a:r>
              <a:rPr lang="fa-IR" sz="2000" dirty="0">
                <a:cs typeface="2  Nazanin" panose="00000400000000000000" pitchFamily="2" charset="-78"/>
              </a:rPr>
              <a:t>ضعف و خستگی  به این علت است که گلوکز خوب استفاده نمی شود وارد سلول ها نمی شود. وارد </a:t>
            </a:r>
            <a:r>
              <a:rPr lang="en-US" sz="2000" dirty="0">
                <a:cs typeface="2  Nazanin" panose="00000400000000000000" pitchFamily="2" charset="-78"/>
              </a:rPr>
              <a:t>cells muscle   </a:t>
            </a:r>
            <a:r>
              <a:rPr lang="fa-IR" sz="2000" dirty="0" smtClean="0">
                <a:cs typeface="2  Nazanin" panose="00000400000000000000" pitchFamily="2" charset="-78"/>
              </a:rPr>
              <a:t> نمی </a:t>
            </a:r>
            <a:r>
              <a:rPr lang="fa-IR" sz="2000" dirty="0">
                <a:cs typeface="2  Nazanin" panose="00000400000000000000" pitchFamily="2" charset="-78"/>
              </a:rPr>
              <a:t>شود که به عنوان انرژی استفاده شود. همچنین گلیکوزوریا باعث میشود به همراه آن الکترولیت ها یی مثل پتاسیم در ادرار دفع شود و این ضعف و خستگی را ایجاد کند. </a:t>
            </a:r>
          </a:p>
          <a:p>
            <a:pPr algn="r" rtl="1"/>
            <a:r>
              <a:rPr lang="en-US" sz="2000" dirty="0">
                <a:cs typeface="2  Nazanin" panose="00000400000000000000" pitchFamily="2" charset="-78"/>
              </a:rPr>
              <a:t>:</a:t>
            </a:r>
            <a:r>
              <a:rPr lang="en-US" sz="2000" dirty="0" smtClean="0">
                <a:solidFill>
                  <a:srgbClr val="FF0000"/>
                </a:solidFill>
                <a:cs typeface="2  Nazanin" panose="00000400000000000000" pitchFamily="2" charset="-78"/>
              </a:rPr>
              <a:t>polyphagia </a:t>
            </a:r>
            <a:r>
              <a:rPr lang="en-US" sz="2000" dirty="0">
                <a:solidFill>
                  <a:srgbClr val="FF0000"/>
                </a:solidFill>
                <a:cs typeface="2  Nazanin" panose="00000400000000000000" pitchFamily="2" charset="-78"/>
              </a:rPr>
              <a:t>with weight loss </a:t>
            </a:r>
            <a:r>
              <a:rPr lang="fa-IR" sz="2000" dirty="0" smtClean="0">
                <a:solidFill>
                  <a:srgbClr val="FF0000"/>
                </a:solidFill>
                <a:cs typeface="2  Nazanin" panose="00000400000000000000" pitchFamily="2" charset="-78"/>
              </a:rPr>
              <a:t> </a:t>
            </a:r>
            <a:r>
              <a:rPr lang="fa-IR" sz="2000" dirty="0" smtClean="0">
                <a:cs typeface="2  Nazanin" panose="00000400000000000000" pitchFamily="2" charset="-78"/>
              </a:rPr>
              <a:t>بیماران </a:t>
            </a:r>
            <a:r>
              <a:rPr lang="fa-IR" sz="2000" dirty="0">
                <a:cs typeface="2  Nazanin" panose="00000400000000000000" pitchFamily="2" charset="-78"/>
              </a:rPr>
              <a:t>زیاد غذا می خورند اما هنوز کاهش وزن دارند که به این دلیل است که کالری غذا بصورت گلوکز در ادرار دفع می شود و مورد استفاده قرار نمی گیرد و هم سیر نمی شوند و هم کاهش وزن دارند.</a:t>
            </a:r>
          </a:p>
          <a:p>
            <a:pPr algn="r" rtl="1"/>
            <a:endParaRPr lang="en-US" sz="2000" dirty="0">
              <a:cs typeface="2  Nazanin" panose="00000400000000000000" pitchFamily="2" charset="-78"/>
            </a:endParaRPr>
          </a:p>
          <a:p>
            <a:pPr algn="r" rtl="1"/>
            <a:endParaRPr lang="fa-IR" sz="2000" dirty="0">
              <a:cs typeface="2  Nazanin" panose="00000400000000000000" pitchFamily="2" charset="-78"/>
            </a:endParaRPr>
          </a:p>
          <a:p>
            <a:pPr algn="r" rtl="1"/>
            <a:endParaRPr lang="en-US" sz="2000" dirty="0">
              <a:cs typeface="2  Nazanin" panose="00000400000000000000" pitchFamily="2" charset="-78"/>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4C8DD-2398-406A-BDEC-83C72BBB1A24}" type="slidenum">
              <a:rPr lang="en-US" smtClean="0"/>
              <a:t>3</a:t>
            </a:fld>
            <a:endParaRPr lang="en-US"/>
          </a:p>
        </p:txBody>
      </p:sp>
    </p:spTree>
    <p:extLst>
      <p:ext uri="{BB962C8B-B14F-4D97-AF65-F5344CB8AC3E}">
        <p14:creationId xmlns:p14="http://schemas.microsoft.com/office/powerpoint/2010/main" val="24409992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22514"/>
            <a:ext cx="9720073" cy="5786846"/>
          </a:xfrm>
        </p:spPr>
        <p:txBody>
          <a:bodyPr>
            <a:normAutofit fontScale="77500" lnSpcReduction="20000"/>
          </a:bodyPr>
          <a:lstStyle/>
          <a:p>
            <a:pPr algn="r" rtl="1"/>
            <a:r>
              <a:rPr lang="fa-IR" dirty="0">
                <a:solidFill>
                  <a:srgbClr val="FF0000"/>
                </a:solidFill>
                <a:cs typeface="2  Nazanin" panose="00000400000000000000" pitchFamily="2" charset="-78"/>
              </a:rPr>
              <a:t>در سولفونیل اوریا </a:t>
            </a:r>
            <a:r>
              <a:rPr lang="fa-IR" dirty="0">
                <a:cs typeface="2  Nazanin" panose="00000400000000000000" pitchFamily="2" charset="-78"/>
              </a:rPr>
              <a:t>که بیمار با خوردن دارو دچار افت قند خون شده است انتظار می رود هم انسولین و هم  </a:t>
            </a:r>
            <a:r>
              <a:rPr lang="en-US" dirty="0">
                <a:cs typeface="2  Nazanin" panose="00000400000000000000" pitchFamily="2" charset="-78"/>
              </a:rPr>
              <a:t>c- peptide </a:t>
            </a:r>
            <a:r>
              <a:rPr lang="fa-IR" dirty="0">
                <a:cs typeface="2  Nazanin" panose="00000400000000000000" pitchFamily="2" charset="-78"/>
              </a:rPr>
              <a:t> زیاد باشد زیرا گلیبن کلامید به سلول های بتا فشار می آورد و سبب ترشح انسولین می گردد. </a:t>
            </a:r>
            <a:endParaRPr lang="fa-IR" dirty="0" smtClean="0">
              <a:cs typeface="2  Nazanin" panose="00000400000000000000" pitchFamily="2" charset="-78"/>
            </a:endParaRPr>
          </a:p>
          <a:p>
            <a:pPr algn="r" rtl="1"/>
            <a:r>
              <a:rPr lang="fa-IR" dirty="0" smtClean="0">
                <a:solidFill>
                  <a:srgbClr val="FF0000"/>
                </a:solidFill>
                <a:cs typeface="2  Nazanin" panose="00000400000000000000" pitchFamily="2" charset="-78"/>
              </a:rPr>
              <a:t>پس</a:t>
            </a:r>
            <a:r>
              <a:rPr lang="fa-IR" dirty="0" smtClean="0">
                <a:cs typeface="2  Nazanin" panose="00000400000000000000" pitchFamily="2" charset="-78"/>
              </a:rPr>
              <a:t> </a:t>
            </a:r>
            <a:r>
              <a:rPr lang="fa-IR" dirty="0" smtClean="0">
                <a:cs typeface="2  Nazanin" panose="00000400000000000000" pitchFamily="2" charset="-78"/>
              </a:rPr>
              <a:t>در </a:t>
            </a:r>
            <a:r>
              <a:rPr lang="fa-IR" dirty="0">
                <a:cs typeface="2  Nazanin" panose="00000400000000000000" pitchFamily="2" charset="-78"/>
              </a:rPr>
              <a:t>بیماری که مشکوک به افت قندخون بشویم یا بیمار دیابت دارد یا ندارد . اگر دیابت دارد اول باید دوز مصرفی انسولین  و سولفونیل اوریا را تنظیم کنند (در صورت مصرف) و بعد نیز بیمار را دوباره چک کنند.</a:t>
            </a:r>
          </a:p>
          <a:p>
            <a:pPr algn="r" rtl="1"/>
            <a:r>
              <a:rPr lang="fa-IR" dirty="0">
                <a:cs typeface="2  Nazanin" panose="00000400000000000000" pitchFamily="2" charset="-78"/>
              </a:rPr>
              <a:t>اما اگر بیمار دیابت نداشت دو حالت دارد:</a:t>
            </a:r>
          </a:p>
          <a:p>
            <a:pPr algn="r" rtl="1"/>
            <a:r>
              <a:rPr lang="fa-IR" dirty="0">
                <a:cs typeface="2  Nazanin" panose="00000400000000000000" pitchFamily="2" charset="-78"/>
              </a:rPr>
              <a:t>1. اتانول ، تومور دارد که در نتیجه بعضی ارگان ها اختلال پیدا کرده اند و باید بسته به حالت درمان انجام پذیرد</a:t>
            </a:r>
          </a:p>
          <a:p>
            <a:pPr algn="r" rtl="1"/>
            <a:r>
              <a:rPr lang="fa-IR" dirty="0">
                <a:cs typeface="2  Nazanin" panose="00000400000000000000" pitchFamily="2" charset="-78"/>
              </a:rPr>
              <a:t>2. بیماری که در حالت عادی سالم است ولی قند وی زیر 50 است و در آن انسولین و </a:t>
            </a:r>
            <a:r>
              <a:rPr lang="en-US" dirty="0">
                <a:cs typeface="2  Nazanin" panose="00000400000000000000" pitchFamily="2" charset="-78"/>
              </a:rPr>
              <a:t>c- peptide</a:t>
            </a:r>
          </a:p>
          <a:p>
            <a:pPr algn="r" rtl="1"/>
            <a:r>
              <a:rPr lang="fa-IR" dirty="0">
                <a:cs typeface="2  Nazanin" panose="00000400000000000000" pitchFamily="2" charset="-78"/>
              </a:rPr>
              <a:t> را چک می کنیم که خود دوحالت را شامل می شود</a:t>
            </a:r>
            <a:r>
              <a:rPr lang="fa-IR" dirty="0" smtClean="0">
                <a:cs typeface="2  Nazanin" panose="00000400000000000000" pitchFamily="2" charset="-78"/>
              </a:rPr>
              <a:t>:</a:t>
            </a:r>
          </a:p>
          <a:p>
            <a:pPr algn="r" rtl="1"/>
            <a:r>
              <a:rPr lang="fa-IR" dirty="0">
                <a:cs typeface="2  Nazanin" panose="00000400000000000000" pitchFamily="2" charset="-78"/>
              </a:rPr>
              <a:t>الف- انسولین افزایش ولی </a:t>
            </a:r>
            <a:r>
              <a:rPr lang="en-US" dirty="0">
                <a:cs typeface="2  Nazanin" panose="00000400000000000000" pitchFamily="2" charset="-78"/>
              </a:rPr>
              <a:t>c- peptide</a:t>
            </a:r>
            <a:r>
              <a:rPr lang="fa-IR" dirty="0">
                <a:cs typeface="2  Nazanin" panose="00000400000000000000" pitchFamily="2" charset="-78"/>
              </a:rPr>
              <a:t> کاهش دارد که نشان دهنده اگزوژنوس هیپرانسولین است</a:t>
            </a:r>
          </a:p>
          <a:p>
            <a:pPr algn="r" rtl="1"/>
            <a:r>
              <a:rPr lang="fa-IR" dirty="0">
                <a:cs typeface="2  Nazanin" panose="00000400000000000000" pitchFamily="2" charset="-78"/>
              </a:rPr>
              <a:t>ب- انسولین و </a:t>
            </a:r>
            <a:r>
              <a:rPr lang="en-US" dirty="0">
                <a:cs typeface="2  Nazanin" panose="00000400000000000000" pitchFamily="2" charset="-78"/>
              </a:rPr>
              <a:t>c- peptide</a:t>
            </a:r>
            <a:r>
              <a:rPr lang="fa-IR" dirty="0">
                <a:cs typeface="2  Nazanin" panose="00000400000000000000" pitchFamily="2" charset="-78"/>
              </a:rPr>
              <a:t> افزایش دارند که نشان دهنده یا انسولینوما و یا داروی سولفونیل اوریا و یا افت قند خون اتوایمیون  (تولید انتی بادی علیه انسولین و یا گیرنده آن ) می باشد</a:t>
            </a:r>
          </a:p>
          <a:p>
            <a:pPr algn="r" rtl="1"/>
            <a:r>
              <a:rPr lang="fa-IR" dirty="0">
                <a:cs typeface="2  Nazanin" panose="00000400000000000000" pitchFamily="2" charset="-78"/>
              </a:rPr>
              <a:t>مهمترین نکته </a:t>
            </a:r>
            <a:r>
              <a:rPr lang="fa-IR" dirty="0" smtClean="0">
                <a:cs typeface="2  Nazanin" panose="00000400000000000000" pitchFamily="2" charset="-78"/>
              </a:rPr>
              <a:t>آن </a:t>
            </a:r>
            <a:r>
              <a:rPr lang="fa-IR" dirty="0">
                <a:cs typeface="2  Nazanin" panose="00000400000000000000" pitchFamily="2" charset="-78"/>
              </a:rPr>
              <a:t>است که </a:t>
            </a:r>
            <a:r>
              <a:rPr lang="fa-IR" dirty="0">
                <a:solidFill>
                  <a:srgbClr val="FF0000"/>
                </a:solidFill>
                <a:cs typeface="2  Nazanin" panose="00000400000000000000" pitchFamily="2" charset="-78"/>
              </a:rPr>
              <a:t>در زمان افت قند خون </a:t>
            </a:r>
            <a:r>
              <a:rPr lang="fa-IR" dirty="0">
                <a:cs typeface="2  Nazanin" panose="00000400000000000000" pitchFamily="2" charset="-78"/>
              </a:rPr>
              <a:t>در نمونه بیمار هم انسولین و هم </a:t>
            </a:r>
            <a:r>
              <a:rPr lang="en-US" dirty="0">
                <a:cs typeface="2  Nazanin" panose="00000400000000000000" pitchFamily="2" charset="-78"/>
              </a:rPr>
              <a:t>c- </a:t>
            </a:r>
            <a:r>
              <a:rPr lang="en-US" dirty="0" smtClean="0">
                <a:cs typeface="2  Nazanin" panose="00000400000000000000" pitchFamily="2" charset="-78"/>
              </a:rPr>
              <a:t>peptide</a:t>
            </a:r>
            <a:r>
              <a:rPr lang="fa-IR" dirty="0" smtClean="0">
                <a:cs typeface="2  Nazanin" panose="00000400000000000000" pitchFamily="2" charset="-78"/>
              </a:rPr>
              <a:t> </a:t>
            </a:r>
            <a:r>
              <a:rPr lang="fa-IR" dirty="0">
                <a:cs typeface="2  Nazanin" panose="00000400000000000000" pitchFamily="2" charset="-78"/>
              </a:rPr>
              <a:t>چک گردد. گاهی یک بیمار با قند 55 مراجعه می کند و در زمان دیگری در شبانه روز  قند او به 40 می رسد و دچار علایم هیپوگلیسمیا می شود. چنین بیماری را بستری می کنند  و فقط به او آب می دهند. اگر علایم ایجاد شد نمونه می گیرند و انسولین و </a:t>
            </a:r>
            <a:r>
              <a:rPr lang="en-US" dirty="0">
                <a:cs typeface="2  Nazanin" panose="00000400000000000000" pitchFamily="2" charset="-78"/>
              </a:rPr>
              <a:t>c- peptide</a:t>
            </a:r>
            <a:r>
              <a:rPr lang="fa-IR" dirty="0">
                <a:cs typeface="2  Nazanin" panose="00000400000000000000" pitchFamily="2" charset="-78"/>
              </a:rPr>
              <a:t> را چک می کنند </a:t>
            </a:r>
            <a:endParaRPr lang="en-US" dirty="0">
              <a:cs typeface="2  Nazanin" panose="00000400000000000000" pitchFamily="2" charset="-78"/>
            </a:endParaRPr>
          </a:p>
          <a:p>
            <a:pPr algn="r" rtl="1"/>
            <a:endParaRPr lang="en-US"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30</a:t>
            </a:fld>
            <a:endParaRPr lang="en-US"/>
          </a:p>
        </p:txBody>
      </p:sp>
    </p:spTree>
    <p:extLst>
      <p:ext uri="{BB962C8B-B14F-4D97-AF65-F5344CB8AC3E}">
        <p14:creationId xmlns:p14="http://schemas.microsoft.com/office/powerpoint/2010/main" val="35618891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35577"/>
            <a:ext cx="9720073" cy="5773783"/>
          </a:xfrm>
        </p:spPr>
        <p:txBody>
          <a:bodyPr>
            <a:normAutofit lnSpcReduction="10000"/>
          </a:bodyPr>
          <a:lstStyle/>
          <a:p>
            <a:pPr algn="r" rtl="1"/>
            <a:r>
              <a:rPr lang="fa-IR" dirty="0">
                <a:cs typeface="2  Nazanin" panose="00000400000000000000" pitchFamily="2" charset="-78"/>
              </a:rPr>
              <a:t>این افت قند یا ساختگی و به دلیل شرایط روحی است و یا واقعی است که در این حالت انسولین و </a:t>
            </a:r>
            <a:r>
              <a:rPr lang="en-US" dirty="0">
                <a:cs typeface="2  Nazanin" panose="00000400000000000000" pitchFamily="2" charset="-78"/>
              </a:rPr>
              <a:t>c- peptide</a:t>
            </a:r>
            <a:r>
              <a:rPr lang="fa-IR" dirty="0">
                <a:cs typeface="2  Nazanin" panose="00000400000000000000" pitchFamily="2" charset="-78"/>
              </a:rPr>
              <a:t> بالا هستند و به نفع انسولینوما است</a:t>
            </a:r>
          </a:p>
          <a:p>
            <a:pPr algn="r" rtl="1"/>
            <a:r>
              <a:rPr lang="fa-IR" dirty="0">
                <a:cs typeface="2  Nazanin" panose="00000400000000000000" pitchFamily="2" charset="-78"/>
              </a:rPr>
              <a:t>پس در افراد مشکوک به مدت 72 ساعت فرد را چک می کنند . در زمان بروز علایم نمونه می گیرند و سریع به او غذا می دهند. اگر بعد از 72 ساعت دچار علایم نشد ممکن است </a:t>
            </a:r>
            <a:r>
              <a:rPr lang="en-US" dirty="0">
                <a:cs typeface="2  Nazanin" panose="00000400000000000000" pitchFamily="2" charset="-78"/>
              </a:rPr>
              <a:t>post prandial hypoglycemia </a:t>
            </a:r>
            <a:r>
              <a:rPr lang="fa-IR" dirty="0">
                <a:cs typeface="2  Nazanin" panose="00000400000000000000" pitchFamily="2" charset="-78"/>
              </a:rPr>
              <a:t> باشد که باید به </a:t>
            </a:r>
            <a:r>
              <a:rPr lang="en-US" dirty="0">
                <a:cs typeface="2  Nazanin" panose="00000400000000000000" pitchFamily="2" charset="-78"/>
              </a:rPr>
              <a:t> mixed meal</a:t>
            </a:r>
            <a:r>
              <a:rPr lang="fa-IR" dirty="0">
                <a:cs typeface="2  Nazanin" panose="00000400000000000000" pitchFamily="2" charset="-78"/>
              </a:rPr>
              <a:t> بدهند تا ببینند علایم را نشان می دهد یا نه.</a:t>
            </a:r>
          </a:p>
          <a:p>
            <a:pPr algn="r" rtl="1"/>
            <a:r>
              <a:rPr lang="fa-IR" dirty="0">
                <a:cs typeface="2  Nazanin" panose="00000400000000000000" pitchFamily="2" charset="-78"/>
              </a:rPr>
              <a:t>پس بهترین زمان نمونه گیری، زمان بروز علایم هیپوگلیسمیا است. که باید همزمان انسولین و </a:t>
            </a:r>
            <a:r>
              <a:rPr lang="en-US" dirty="0">
                <a:cs typeface="2  Nazanin" panose="00000400000000000000" pitchFamily="2" charset="-78"/>
              </a:rPr>
              <a:t>c- peptide</a:t>
            </a:r>
            <a:r>
              <a:rPr lang="fa-IR" dirty="0">
                <a:cs typeface="2  Nazanin" panose="00000400000000000000" pitchFamily="2" charset="-78"/>
              </a:rPr>
              <a:t> را در آن چک کرد.</a:t>
            </a:r>
            <a:endParaRPr lang="en-US" dirty="0">
              <a:cs typeface="2  Nazanin" panose="00000400000000000000" pitchFamily="2" charset="-78"/>
            </a:endParaRPr>
          </a:p>
          <a:p>
            <a:pPr algn="r" rtl="1"/>
            <a:r>
              <a:rPr lang="fa-IR" dirty="0">
                <a:cs typeface="2  Nazanin" panose="00000400000000000000" pitchFamily="2" charset="-78"/>
              </a:rPr>
              <a:t> درمان: اگر بیمار توانایی خوردن دارد و هوشیار است باید فورا قند ساده بصورت آبمیوه و آب قند به وی خورانده شود و دوز اولیه آن نیز 20گرم است.</a:t>
            </a:r>
          </a:p>
          <a:p>
            <a:pPr algn="r" rtl="1"/>
            <a:r>
              <a:rPr lang="fa-IR" dirty="0">
                <a:cs typeface="2  Nazanin" panose="00000400000000000000" pitchFamily="2" charset="-78"/>
              </a:rPr>
              <a:t>اگر بیمار در کما باشد و </a:t>
            </a:r>
            <a:r>
              <a:rPr lang="en-US" dirty="0" err="1">
                <a:cs typeface="2  Nazanin" panose="00000400000000000000" pitchFamily="2" charset="-78"/>
              </a:rPr>
              <a:t>neuroglycopenia</a:t>
            </a:r>
            <a:r>
              <a:rPr lang="fa-IR" dirty="0">
                <a:cs typeface="2  Nazanin" panose="00000400000000000000" pitchFamily="2" charset="-78"/>
              </a:rPr>
              <a:t> دارد و نمی تواند خودش غذا بخورد باید بصورت وریدی </a:t>
            </a:r>
            <a:r>
              <a:rPr lang="en-US" dirty="0">
                <a:cs typeface="2  Nazanin" panose="00000400000000000000" pitchFamily="2" charset="-78"/>
              </a:rPr>
              <a:t>IV</a:t>
            </a:r>
            <a:r>
              <a:rPr lang="fa-IR" dirty="0">
                <a:cs typeface="2  Nazanin" panose="00000400000000000000" pitchFamily="2" charset="-78"/>
              </a:rPr>
              <a:t>به وی گلوکز بصورت 5-10%  تزریق کنند البته ابتدا 50% که 25 گرم گلوکز دارد را تزریق می کنند تا هوشیار بشود و بعد سطح گلوکز را تنظیم می کنند</a:t>
            </a:r>
            <a:r>
              <a:rPr lang="fa-IR" dirty="0" smtClean="0">
                <a:cs typeface="2  Nazanin" panose="00000400000000000000" pitchFamily="2" charset="-78"/>
              </a:rPr>
              <a:t>.</a:t>
            </a:r>
          </a:p>
          <a:p>
            <a:pPr algn="r" rtl="1"/>
            <a:endParaRPr lang="en-US"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31</a:t>
            </a:fld>
            <a:endParaRPr lang="en-US"/>
          </a:p>
        </p:txBody>
      </p:sp>
    </p:spTree>
    <p:extLst>
      <p:ext uri="{BB962C8B-B14F-4D97-AF65-F5344CB8AC3E}">
        <p14:creationId xmlns:p14="http://schemas.microsoft.com/office/powerpoint/2010/main" val="28388750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0" y="0"/>
            <a:ext cx="12192000" cy="6858000"/>
          </a:xfrm>
        </p:spPr>
      </p:pic>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EFF4C8DD-2398-406A-BDEC-83C72BBB1A24}" type="slidenum">
              <a:rPr lang="en-US" smtClean="0"/>
              <a:t>32</a:t>
            </a:fld>
            <a:endParaRPr lang="en-US"/>
          </a:p>
        </p:txBody>
      </p:sp>
    </p:spTree>
    <p:extLst>
      <p:ext uri="{BB962C8B-B14F-4D97-AF65-F5344CB8AC3E}">
        <p14:creationId xmlns:p14="http://schemas.microsoft.com/office/powerpoint/2010/main" val="3965888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en-US" dirty="0">
                <a:solidFill>
                  <a:srgbClr val="FF0000"/>
                </a:solidFill>
                <a:latin typeface="2  Nazanin" panose="00000400000000000000"/>
                <a:cs typeface="2  Nazanin" panose="00000400000000000000"/>
              </a:rPr>
              <a:t>Polyuria&amp;polydipsia</a:t>
            </a:r>
            <a:r>
              <a:rPr lang="fa-IR" dirty="0">
                <a:latin typeface="2  Nazanin" panose="00000400000000000000"/>
                <a:cs typeface="2  Nazanin" panose="00000400000000000000"/>
              </a:rPr>
              <a:t>: بخاطر گلیکوزوریا و </a:t>
            </a:r>
            <a:r>
              <a:rPr lang="en-US" dirty="0">
                <a:latin typeface="2  Nazanin" panose="00000400000000000000"/>
                <a:cs typeface="2  Nazanin" panose="00000400000000000000"/>
              </a:rPr>
              <a:t>osmotic diuresis</a:t>
            </a:r>
            <a:r>
              <a:rPr lang="fa-IR" dirty="0">
                <a:latin typeface="2  Nazanin" panose="00000400000000000000"/>
                <a:cs typeface="2  Nazanin" panose="00000400000000000000"/>
              </a:rPr>
              <a:t> است که دهیدریشن ایجاد می کند و اسمولاریتی سرم هم بالا می رود بخاطر هیپرگلیسمی و  مرکز تشنگی تحریک می شود و هم ادرار بیشتر می شودو هم تشنگی بیشتری خواهند داشت و آب بیشتری استفاده خواهند کرد</a:t>
            </a:r>
            <a:r>
              <a:rPr lang="fa-IR" dirty="0" smtClean="0">
                <a:latin typeface="2  Nazanin" panose="00000400000000000000"/>
                <a:cs typeface="2  Nazanin" panose="00000400000000000000"/>
              </a:rPr>
              <a:t>.</a:t>
            </a:r>
          </a:p>
          <a:p>
            <a:pPr marL="0" indent="0" algn="r" rtl="1">
              <a:buNone/>
            </a:pPr>
            <a:r>
              <a:rPr lang="fa-IR" dirty="0">
                <a:solidFill>
                  <a:srgbClr val="FF0000"/>
                </a:solidFill>
                <a:latin typeface="2  Nazanin" panose="00000400000000000000"/>
                <a:cs typeface="2  Nazanin" panose="00000400000000000000"/>
              </a:rPr>
              <a:t>علایم نوروپاتی</a:t>
            </a:r>
            <a:r>
              <a:rPr lang="fa-IR" dirty="0" smtClean="0">
                <a:solidFill>
                  <a:srgbClr val="FF0000"/>
                </a:solidFill>
                <a:latin typeface="2  Nazanin" panose="00000400000000000000"/>
                <a:cs typeface="2  Nazanin" panose="00000400000000000000"/>
              </a:rPr>
              <a:t>: </a:t>
            </a:r>
            <a:r>
              <a:rPr lang="fa-IR" dirty="0" smtClean="0">
                <a:latin typeface="2  Nazanin" panose="00000400000000000000"/>
                <a:cs typeface="2  Nazanin" panose="00000400000000000000"/>
              </a:rPr>
              <a:t>سوزن سوزن شدن پا که با راه رفتن بهتر می شود.</a:t>
            </a:r>
          </a:p>
          <a:p>
            <a:pPr marL="0" indent="0" algn="r" rtl="1">
              <a:buNone/>
            </a:pPr>
            <a:endParaRPr lang="fa-IR" dirty="0">
              <a:latin typeface="2  Nazanin" panose="00000400000000000000"/>
              <a:cs typeface="2  Nazanin" panose="00000400000000000000"/>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4C8DD-2398-406A-BDEC-83C72BBB1A24}" type="slidenum">
              <a:rPr lang="en-US" smtClean="0"/>
              <a:t>4</a:t>
            </a:fld>
            <a:endParaRPr lang="en-US"/>
          </a:p>
        </p:txBody>
      </p:sp>
    </p:spTree>
    <p:extLst>
      <p:ext uri="{BB962C8B-B14F-4D97-AF65-F5344CB8AC3E}">
        <p14:creationId xmlns:p14="http://schemas.microsoft.com/office/powerpoint/2010/main" val="3012261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cs typeface="2  Nazanin" panose="00000400000000000000" pitchFamily="2" charset="-78"/>
              </a:rPr>
              <a:t>تشخیص</a:t>
            </a:r>
            <a:endParaRPr lang="en-US" b="1" dirty="0">
              <a:cs typeface="2  Nazanin" panose="00000400000000000000" pitchFamily="2" charset="-78"/>
            </a:endParaRPr>
          </a:p>
        </p:txBody>
      </p:sp>
      <p:sp>
        <p:nvSpPr>
          <p:cNvPr id="3" name="Content Placeholder 2"/>
          <p:cNvSpPr>
            <a:spLocks noGrp="1"/>
          </p:cNvSpPr>
          <p:nvPr>
            <p:ph idx="1"/>
          </p:nvPr>
        </p:nvSpPr>
        <p:spPr/>
        <p:txBody>
          <a:bodyPr/>
          <a:lstStyle/>
          <a:p>
            <a:pPr algn="r" rtl="1"/>
            <a:r>
              <a:rPr lang="fa-IR" dirty="0" smtClean="0">
                <a:cs typeface="2  Nazanin" panose="00000400000000000000"/>
              </a:rPr>
              <a:t>- </a:t>
            </a:r>
            <a:r>
              <a:rPr lang="fa-IR" dirty="0">
                <a:cs typeface="2  Nazanin" panose="00000400000000000000"/>
              </a:rPr>
              <a:t>برای تشخیص دیابت قند نرمال در حالت ناشتا  یعنی 8 ساعت غذا نخوردن  باید کمتر از 100میلی گرم درصد باشد. </a:t>
            </a:r>
          </a:p>
          <a:p>
            <a:pPr algn="r" rtl="1"/>
            <a:r>
              <a:rPr lang="fa-IR" dirty="0" smtClean="0">
                <a:cs typeface="2  Nazanin" panose="00000400000000000000"/>
              </a:rPr>
              <a:t>- اگر </a:t>
            </a:r>
            <a:r>
              <a:rPr lang="fa-IR" dirty="0">
                <a:cs typeface="2  Nazanin" panose="00000400000000000000"/>
              </a:rPr>
              <a:t>این قند در دو روز مختلف 126 میلی گرم در صد یا بیشتر باشد دیابت تشخیص داده می شود.</a:t>
            </a:r>
          </a:p>
          <a:p>
            <a:pPr algn="r" rtl="1"/>
            <a:r>
              <a:rPr lang="fa-IR" dirty="0" smtClean="0">
                <a:cs typeface="2  Nazanin" panose="00000400000000000000"/>
              </a:rPr>
              <a:t>- بسیاری </a:t>
            </a:r>
            <a:r>
              <a:rPr lang="fa-IR" dirty="0">
                <a:cs typeface="2  Nazanin" panose="00000400000000000000"/>
              </a:rPr>
              <a:t>از بیماران دیابتی بدون علامت هستند. قندهایی که حدود 130-150 دارند که نه اینقدر بالاست که گلیکوزوریا ایجادد شود و بی علامت میماند ولی این قند بالا اگر درمان نشود عوارض مزمن دیابت را ممکن است ایجاد کند.</a:t>
            </a:r>
          </a:p>
          <a:p>
            <a:pPr algn="r" rtl="1"/>
            <a:r>
              <a:rPr lang="fa-IR" dirty="0" smtClean="0">
                <a:cs typeface="2  Nazanin" panose="00000400000000000000"/>
              </a:rPr>
              <a:t>- اگر </a:t>
            </a:r>
            <a:r>
              <a:rPr lang="fa-IR" dirty="0">
                <a:cs typeface="2  Nazanin" panose="00000400000000000000"/>
              </a:rPr>
              <a:t>قند خون بین 100-125 میلی گرم درصد باشد به آن </a:t>
            </a:r>
            <a:r>
              <a:rPr lang="en-US" dirty="0">
                <a:cs typeface="2  Nazanin" panose="00000400000000000000"/>
              </a:rPr>
              <a:t>impaired fasting glucose </a:t>
            </a:r>
            <a:r>
              <a:rPr lang="fa-IR" dirty="0">
                <a:cs typeface="2  Nazanin" panose="00000400000000000000"/>
              </a:rPr>
              <a:t> می گویند که یک ریسک فاکتور برای دیابت است . مریض دیابت ندارد ولی پردیابت یا </a:t>
            </a:r>
            <a:r>
              <a:rPr lang="en-US" dirty="0">
                <a:cs typeface="2  Nazanin" panose="00000400000000000000"/>
              </a:rPr>
              <a:t>IFG</a:t>
            </a:r>
            <a:r>
              <a:rPr lang="fa-IR" dirty="0">
                <a:cs typeface="2  Nazanin" panose="00000400000000000000"/>
              </a:rPr>
              <a:t> است.</a:t>
            </a:r>
            <a:endParaRPr lang="en-US" dirty="0">
              <a:cs typeface="2  Nazanin" panose="00000400000000000000"/>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4C8DD-2398-406A-BDEC-83C72BBB1A24}" type="slidenum">
              <a:rPr lang="en-US" smtClean="0"/>
              <a:t>5</a:t>
            </a:fld>
            <a:endParaRPr lang="en-US"/>
          </a:p>
        </p:txBody>
      </p:sp>
    </p:spTree>
    <p:extLst>
      <p:ext uri="{BB962C8B-B14F-4D97-AF65-F5344CB8AC3E}">
        <p14:creationId xmlns:p14="http://schemas.microsoft.com/office/powerpoint/2010/main" val="3091687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fa-IR" sz="2400" b="1" dirty="0" smtClean="0"/>
          </a:p>
          <a:p>
            <a:endParaRPr lang="fa-IR" sz="2400" b="1" dirty="0"/>
          </a:p>
          <a:p>
            <a:endParaRPr lang="fa-IR" sz="2400" b="1" dirty="0" smtClean="0"/>
          </a:p>
          <a:p>
            <a:endParaRPr lang="fa-IR" sz="2400" b="1" dirty="0"/>
          </a:p>
          <a:p>
            <a:endParaRPr lang="fa-IR" sz="2400" b="1" dirty="0" smtClean="0"/>
          </a:p>
          <a:p>
            <a:endParaRPr lang="fa-IR" sz="2400" b="1" dirty="0"/>
          </a:p>
          <a:p>
            <a:r>
              <a:rPr lang="en-US" sz="2400" b="1" dirty="0" smtClean="0"/>
              <a:t>Impaired </a:t>
            </a:r>
            <a:r>
              <a:rPr lang="en-US" sz="2400" b="1" dirty="0"/>
              <a:t>fasting glucose = IFG</a:t>
            </a:r>
            <a:br>
              <a:rPr lang="en-US" sz="2400" b="1" dirty="0"/>
            </a:br>
            <a:r>
              <a:rPr lang="en-US" sz="2400" b="1" dirty="0"/>
              <a:t>impaired glucose tolerance =</a:t>
            </a:r>
            <a:r>
              <a:rPr lang="en-US" sz="2400" b="1" dirty="0" smtClean="0"/>
              <a:t>IGT</a:t>
            </a:r>
            <a:endParaRPr lang="fa-IR" sz="2400" b="1" dirty="0" smtClean="0"/>
          </a:p>
          <a:p>
            <a:endParaRPr lang="fa-IR" sz="2400" b="1" dirty="0"/>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395791777"/>
              </p:ext>
            </p:extLst>
          </p:nvPr>
        </p:nvGraphicFramePr>
        <p:xfrm>
          <a:off x="1024128" y="2512422"/>
          <a:ext cx="9793380" cy="2542125"/>
        </p:xfrm>
        <a:graphic>
          <a:graphicData uri="http://schemas.openxmlformats.org/drawingml/2006/table">
            <a:tbl>
              <a:tblPr firstRow="1" bandRow="1">
                <a:tableStyleId>{5C22544A-7EE6-4342-B048-85BDC9FD1C3A}</a:tableStyleId>
              </a:tblPr>
              <a:tblGrid>
                <a:gridCol w="3264460">
                  <a:extLst>
                    <a:ext uri="{9D8B030D-6E8A-4147-A177-3AD203B41FA5}">
                      <a16:colId xmlns:a16="http://schemas.microsoft.com/office/drawing/2014/main" val="1507492375"/>
                    </a:ext>
                  </a:extLst>
                </a:gridCol>
                <a:gridCol w="3264460">
                  <a:extLst>
                    <a:ext uri="{9D8B030D-6E8A-4147-A177-3AD203B41FA5}">
                      <a16:colId xmlns:a16="http://schemas.microsoft.com/office/drawing/2014/main" val="1937982054"/>
                    </a:ext>
                  </a:extLst>
                </a:gridCol>
                <a:gridCol w="3264460">
                  <a:extLst>
                    <a:ext uri="{9D8B030D-6E8A-4147-A177-3AD203B41FA5}">
                      <a16:colId xmlns:a16="http://schemas.microsoft.com/office/drawing/2014/main" val="3076789286"/>
                    </a:ext>
                  </a:extLst>
                </a:gridCol>
              </a:tblGrid>
              <a:tr h="804765">
                <a:tc>
                  <a:txBody>
                    <a:bodyPr/>
                    <a:lstStyle/>
                    <a:p>
                      <a:pPr algn="ctr"/>
                      <a:r>
                        <a:rPr lang="en-US" sz="2400" b="1" dirty="0" smtClean="0">
                          <a:latin typeface="Times New Roman" panose="02020603050405020304" pitchFamily="18" charset="0"/>
                          <a:cs typeface="Times New Roman" panose="02020603050405020304" pitchFamily="18" charset="0"/>
                        </a:rPr>
                        <a:t>HbA1C</a:t>
                      </a:r>
                      <a:endParaRPr lang="en-US" sz="2400" b="1" dirty="0">
                        <a:latin typeface="Times New Roman" panose="02020603050405020304" pitchFamily="18" charset="0"/>
                        <a:cs typeface="Times New Roman" panose="02020603050405020304" pitchFamily="18" charset="0"/>
                      </a:endParaRPr>
                    </a:p>
                  </a:txBody>
                  <a:tcPr/>
                </a:tc>
                <a:tc>
                  <a:txBody>
                    <a:bodyPr/>
                    <a:lstStyle/>
                    <a:p>
                      <a:pPr algn="ctr"/>
                      <a:r>
                        <a:rPr lang="en-US" sz="2400" b="1" dirty="0" smtClean="0">
                          <a:latin typeface="Times New Roman" panose="02020603050405020304" pitchFamily="18" charset="0"/>
                          <a:cs typeface="Times New Roman" panose="02020603050405020304" pitchFamily="18" charset="0"/>
                        </a:rPr>
                        <a:t>FPG(fasting plasma glucose)</a:t>
                      </a:r>
                      <a:endParaRPr lang="en-US" sz="2400" b="1" dirty="0">
                        <a:latin typeface="Times New Roman" panose="02020603050405020304" pitchFamily="18" charset="0"/>
                        <a:cs typeface="Times New Roman" panose="02020603050405020304" pitchFamily="18" charset="0"/>
                      </a:endParaRPr>
                    </a:p>
                  </a:txBody>
                  <a:tcPr/>
                </a:tc>
                <a:tc>
                  <a:txBody>
                    <a:bodyPr/>
                    <a:lstStyle/>
                    <a:p>
                      <a:pPr algn="ctr"/>
                      <a:r>
                        <a:rPr lang="fa-IR" sz="2400" b="1" baseline="0" dirty="0" smtClean="0">
                          <a:latin typeface="Times New Roman" panose="02020603050405020304" pitchFamily="18" charset="0"/>
                          <a:cs typeface="Times New Roman" panose="02020603050405020304" pitchFamily="18" charset="0"/>
                        </a:rPr>
                        <a:t> دو ساعت بعد از مصرف 15 گرم گلوکز خوراکی</a:t>
                      </a:r>
                      <a:endParaRPr lang="en-US"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00371105"/>
                  </a:ext>
                </a:extLst>
              </a:tr>
              <a:tr h="447092">
                <a:tc>
                  <a:txBody>
                    <a:bodyPr/>
                    <a:lstStyle/>
                    <a:p>
                      <a:pPr algn="ctr"/>
                      <a:r>
                        <a:rPr lang="en-US" sz="2400" b="1" dirty="0" smtClean="0">
                          <a:latin typeface="Times New Roman" panose="02020603050405020304" pitchFamily="18" charset="0"/>
                          <a:cs typeface="Times New Roman" panose="02020603050405020304" pitchFamily="18" charset="0"/>
                        </a:rPr>
                        <a:t>≤</a:t>
                      </a:r>
                      <a:r>
                        <a:rPr lang="fa-IR" sz="2400" b="1" dirty="0" smtClean="0">
                          <a:latin typeface="Times New Roman" panose="02020603050405020304" pitchFamily="18" charset="0"/>
                          <a:cs typeface="Times New Roman" panose="02020603050405020304" pitchFamily="18" charset="0"/>
                        </a:rPr>
                        <a:t>5.6% </a:t>
                      </a:r>
                      <a:r>
                        <a:rPr lang="en-US" sz="2400" b="1" baseline="0" dirty="0" smtClean="0">
                          <a:latin typeface="Times New Roman" panose="02020603050405020304" pitchFamily="18" charset="0"/>
                          <a:cs typeface="Times New Roman" panose="02020603050405020304" pitchFamily="18" charset="0"/>
                        </a:rPr>
                        <a:t> normal</a:t>
                      </a:r>
                      <a:endParaRPr lang="en-US" sz="2400" b="1" dirty="0">
                        <a:latin typeface="Times New Roman" panose="02020603050405020304" pitchFamily="18" charset="0"/>
                        <a:cs typeface="Times New Roman" panose="02020603050405020304" pitchFamily="18" charset="0"/>
                      </a:endParaRPr>
                    </a:p>
                  </a:txBody>
                  <a:tcPr/>
                </a:tc>
                <a:tc>
                  <a:txBody>
                    <a:bodyPr/>
                    <a:lstStyle/>
                    <a:p>
                      <a:pPr algn="ctr"/>
                      <a:r>
                        <a:rPr lang="en-US" sz="2400" b="1" dirty="0" smtClean="0">
                          <a:latin typeface="Times New Roman" panose="02020603050405020304" pitchFamily="18" charset="0"/>
                          <a:cs typeface="Times New Roman" panose="02020603050405020304" pitchFamily="18" charset="0"/>
                        </a:rPr>
                        <a:t>&lt;100 mg% normal</a:t>
                      </a:r>
                      <a:endParaRPr lang="en-US" sz="2400" b="1" dirty="0">
                        <a:latin typeface="Times New Roman" panose="02020603050405020304" pitchFamily="18" charset="0"/>
                        <a:cs typeface="Times New Roman" panose="02020603050405020304" pitchFamily="18" charset="0"/>
                      </a:endParaRPr>
                    </a:p>
                  </a:txBody>
                  <a:tcPr/>
                </a:tc>
                <a:tc>
                  <a:txBody>
                    <a:bodyPr/>
                    <a:lstStyle/>
                    <a:p>
                      <a:pPr algn="ctr"/>
                      <a:r>
                        <a:rPr lang="en-US" sz="2400" b="1" dirty="0" smtClean="0">
                          <a:latin typeface="Times New Roman" panose="02020603050405020304" pitchFamily="18" charset="0"/>
                          <a:cs typeface="Times New Roman" panose="02020603050405020304" pitchFamily="18" charset="0"/>
                        </a:rPr>
                        <a:t>&lt;140 mg% normal</a:t>
                      </a:r>
                      <a:endParaRPr lang="en-US"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92301644"/>
                  </a:ext>
                </a:extLst>
              </a:tr>
              <a:tr h="447092">
                <a:tc>
                  <a:txBody>
                    <a:bodyPr/>
                    <a:lstStyle/>
                    <a:p>
                      <a:pPr algn="ctr"/>
                      <a:r>
                        <a:rPr lang="en-US" sz="2400" b="1" dirty="0" smtClean="0">
                          <a:latin typeface="Times New Roman" panose="02020603050405020304" pitchFamily="18" charset="0"/>
                          <a:cs typeface="Times New Roman" panose="02020603050405020304" pitchFamily="18" charset="0"/>
                        </a:rPr>
                        <a:t>≥6.5% diabetic</a:t>
                      </a:r>
                      <a:endParaRPr lang="en-US" sz="2400" b="1" dirty="0">
                        <a:latin typeface="Times New Roman" panose="02020603050405020304" pitchFamily="18" charset="0"/>
                        <a:cs typeface="Times New Roman" panose="02020603050405020304" pitchFamily="18" charset="0"/>
                      </a:endParaRPr>
                    </a:p>
                  </a:txBody>
                  <a:tcPr/>
                </a:tc>
                <a:tc>
                  <a:txBody>
                    <a:bodyPr/>
                    <a:lstStyle/>
                    <a:p>
                      <a:pPr algn="ctr"/>
                      <a:r>
                        <a:rPr lang="en-US" sz="2400" b="1" dirty="0" smtClean="0">
                          <a:latin typeface="Times New Roman" panose="02020603050405020304" pitchFamily="18" charset="0"/>
                          <a:cs typeface="Times New Roman" panose="02020603050405020304" pitchFamily="18" charset="0"/>
                        </a:rPr>
                        <a:t>≥126 mg% diabetic</a:t>
                      </a:r>
                      <a:endParaRPr lang="en-US" sz="2400" b="1" dirty="0">
                        <a:latin typeface="Times New Roman" panose="02020603050405020304" pitchFamily="18" charset="0"/>
                        <a:cs typeface="Times New Roman" panose="02020603050405020304" pitchFamily="18" charset="0"/>
                      </a:endParaRPr>
                    </a:p>
                  </a:txBody>
                  <a:tcPr/>
                </a:tc>
                <a:tc>
                  <a:txBody>
                    <a:bodyPr/>
                    <a:lstStyle/>
                    <a:p>
                      <a:pPr algn="ctr"/>
                      <a:r>
                        <a:rPr lang="en-US" sz="2400" b="1" dirty="0" smtClean="0">
                          <a:latin typeface="Times New Roman" panose="02020603050405020304" pitchFamily="18" charset="0"/>
                          <a:cs typeface="Times New Roman" panose="02020603050405020304" pitchFamily="18" charset="0"/>
                        </a:rPr>
                        <a:t>≥200 mg% diabetes</a:t>
                      </a:r>
                      <a:endParaRPr lang="en-US"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99282332"/>
                  </a:ext>
                </a:extLst>
              </a:tr>
              <a:tr h="804765">
                <a:tc>
                  <a:txBody>
                    <a:bodyPr/>
                    <a:lstStyle/>
                    <a:p>
                      <a:pPr algn="ctr"/>
                      <a:r>
                        <a:rPr lang="en-US" sz="2400" b="1" dirty="0" smtClean="0">
                          <a:latin typeface="Times New Roman" panose="02020603050405020304" pitchFamily="18" charset="0"/>
                          <a:cs typeface="Times New Roman" panose="02020603050405020304" pitchFamily="18" charset="0"/>
                        </a:rPr>
                        <a:t>5.6%-6.4%</a:t>
                      </a:r>
                      <a:r>
                        <a:rPr lang="en-US" sz="2400" b="1" baseline="0" dirty="0" smtClean="0">
                          <a:latin typeface="Times New Roman" panose="02020603050405020304" pitchFamily="18" charset="0"/>
                          <a:cs typeface="Times New Roman" panose="02020603050405020304" pitchFamily="18" charset="0"/>
                        </a:rPr>
                        <a:t> </a:t>
                      </a:r>
                      <a:r>
                        <a:rPr lang="en-US" sz="2400" b="1" baseline="0" dirty="0" err="1" smtClean="0">
                          <a:latin typeface="Times New Roman" panose="02020603050405020304" pitchFamily="18" charset="0"/>
                          <a:cs typeface="Times New Roman" panose="02020603050405020304" pitchFamily="18" charset="0"/>
                        </a:rPr>
                        <a:t>prediabetic</a:t>
                      </a:r>
                      <a:endParaRPr lang="en-US" sz="2400" b="1" dirty="0">
                        <a:latin typeface="Times New Roman" panose="02020603050405020304" pitchFamily="18" charset="0"/>
                        <a:cs typeface="Times New Roman" panose="02020603050405020304" pitchFamily="18" charset="0"/>
                      </a:endParaRPr>
                    </a:p>
                  </a:txBody>
                  <a:tcPr/>
                </a:tc>
                <a:tc>
                  <a:txBody>
                    <a:bodyPr/>
                    <a:lstStyle/>
                    <a:p>
                      <a:pPr algn="ctr"/>
                      <a:r>
                        <a:rPr lang="en-US" sz="2400" b="1" dirty="0" smtClean="0">
                          <a:latin typeface="Times New Roman" panose="02020603050405020304" pitchFamily="18" charset="0"/>
                          <a:cs typeface="Times New Roman" panose="02020603050405020304" pitchFamily="18" charset="0"/>
                        </a:rPr>
                        <a:t>IFG &gt;100-125</a:t>
                      </a:r>
                      <a:endParaRPr lang="en-US" sz="2400" b="1" dirty="0">
                        <a:latin typeface="Times New Roman" panose="02020603050405020304" pitchFamily="18" charset="0"/>
                        <a:cs typeface="Times New Roman" panose="02020603050405020304" pitchFamily="18" charset="0"/>
                      </a:endParaRPr>
                    </a:p>
                  </a:txBody>
                  <a:tcPr/>
                </a:tc>
                <a:tc>
                  <a:txBody>
                    <a:bodyPr/>
                    <a:lstStyle/>
                    <a:p>
                      <a:pPr algn="ctr"/>
                      <a:r>
                        <a:rPr lang="en-US" sz="2400" b="1" dirty="0" smtClean="0">
                          <a:latin typeface="Times New Roman" panose="02020603050405020304" pitchFamily="18" charset="0"/>
                          <a:cs typeface="Times New Roman" panose="02020603050405020304" pitchFamily="18" charset="0"/>
                        </a:rPr>
                        <a:t>IGT 140-199 mg%</a:t>
                      </a:r>
                      <a:endParaRPr lang="en-US"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04016779"/>
                  </a:ext>
                </a:extLst>
              </a:tr>
            </a:tbl>
          </a:graphicData>
        </a:graphic>
      </p:graphicFrame>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4C8DD-2398-406A-BDEC-83C72BBB1A24}" type="slidenum">
              <a:rPr lang="en-US" smtClean="0"/>
              <a:t>6</a:t>
            </a:fld>
            <a:endParaRPr lang="en-US"/>
          </a:p>
        </p:txBody>
      </p:sp>
    </p:spTree>
    <p:extLst>
      <p:ext uri="{BB962C8B-B14F-4D97-AF65-F5344CB8AC3E}">
        <p14:creationId xmlns:p14="http://schemas.microsoft.com/office/powerpoint/2010/main" val="3160506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568" y="1959429"/>
            <a:ext cx="9720073" cy="4376057"/>
          </a:xfrm>
        </p:spPr>
        <p:txBody>
          <a:bodyPr>
            <a:normAutofit fontScale="92500" lnSpcReduction="10000"/>
          </a:bodyPr>
          <a:lstStyle/>
          <a:p>
            <a:pPr algn="r" rtl="1"/>
            <a:r>
              <a:rPr lang="fa-IR" smtClean="0">
                <a:cs typeface="2  Nazanin" panose="00000400000000000000" pitchFamily="2" charset="-78"/>
              </a:rPr>
              <a:t>- در این موارد مشکوک مثلا مریض نوروپاتی یا آترواسکلروزیس زودرس دارد </a:t>
            </a:r>
            <a:r>
              <a:rPr lang="en-US" smtClean="0">
                <a:cs typeface="2  Nazanin" panose="00000400000000000000" pitchFamily="2" charset="-78"/>
              </a:rPr>
              <a:t>glucose tolerance test</a:t>
            </a:r>
            <a:r>
              <a:rPr lang="fa-IR" smtClean="0">
                <a:cs typeface="2  Nazanin" panose="00000400000000000000" pitchFamily="2" charset="-78"/>
              </a:rPr>
              <a:t> انجام می شود. </a:t>
            </a:r>
          </a:p>
          <a:p>
            <a:pPr algn="r" rtl="1"/>
            <a:r>
              <a:rPr lang="fa-IR" smtClean="0">
                <a:cs typeface="2  Nazanin" panose="00000400000000000000" pitchFamily="2" charset="-78"/>
              </a:rPr>
              <a:t>- در حالت نرمال باید کمتر از 140 میلی گرم در دسی لیتر باشد. اگر قند بیشتر یا مساوی 200میلی گرم در دسی لیتر باشد دیابت تشخیص داده می شود و اگر 140-199 میلی گرم در دسی لیتر باشد </a:t>
            </a:r>
            <a:r>
              <a:rPr lang="en-US" smtClean="0">
                <a:cs typeface="2  Nazanin" panose="00000400000000000000" pitchFamily="2" charset="-78"/>
              </a:rPr>
              <a:t>IFG</a:t>
            </a:r>
            <a:r>
              <a:rPr lang="fa-IR" smtClean="0">
                <a:cs typeface="2  Nazanin" panose="00000400000000000000" pitchFamily="2" charset="-78"/>
              </a:rPr>
              <a:t> است که ریسک فاکتور دیابت است. </a:t>
            </a:r>
          </a:p>
          <a:p>
            <a:pPr algn="r" rtl="1"/>
            <a:r>
              <a:rPr lang="fa-IR" smtClean="0">
                <a:cs typeface="2  Nazanin" panose="00000400000000000000" pitchFamily="2" charset="-78"/>
              </a:rPr>
              <a:t>- مریضی که علامت دار باشد اگر همان موقعی که به کلینیک مراجعه کرده قند خونش را بصورت راندوم چک کنیم و مقدار آن بیشتر یا مساوی 200 میلی گرم در دسی لیتر است به آن دیابت می گویند.</a:t>
            </a:r>
          </a:p>
          <a:p>
            <a:pPr algn="r" rtl="1"/>
            <a:r>
              <a:rPr lang="fa-IR" smtClean="0">
                <a:cs typeface="2  Nazanin" panose="00000400000000000000" pitchFamily="2" charset="-78"/>
              </a:rPr>
              <a:t>- دیابت را با استفاده از </a:t>
            </a:r>
            <a:r>
              <a:rPr lang="en-US" smtClean="0">
                <a:cs typeface="2  Nazanin" panose="00000400000000000000" pitchFamily="2" charset="-78"/>
              </a:rPr>
              <a:t>HbA1C</a:t>
            </a:r>
            <a:r>
              <a:rPr lang="fa-IR" smtClean="0">
                <a:cs typeface="2  Nazanin" panose="00000400000000000000" pitchFamily="2" charset="-78"/>
              </a:rPr>
              <a:t> هم تشخیص داد: </a:t>
            </a:r>
          </a:p>
          <a:p>
            <a:pPr algn="r" rtl="1"/>
            <a:r>
              <a:rPr lang="fa-IR" smtClean="0">
                <a:cs typeface="2  Nazanin" panose="00000400000000000000" pitchFamily="2" charset="-78"/>
              </a:rPr>
              <a:t>اگرکمتر یا مساوی 5.6% نرمال</a:t>
            </a:r>
          </a:p>
          <a:p>
            <a:pPr algn="r" rtl="1"/>
            <a:r>
              <a:rPr lang="fa-IR" smtClean="0">
                <a:cs typeface="2  Nazanin" panose="00000400000000000000" pitchFamily="2" charset="-78"/>
              </a:rPr>
              <a:t>اگر 5.7%-6.4% باشد پردیابت</a:t>
            </a:r>
          </a:p>
          <a:p>
            <a:pPr algn="r" rtl="1"/>
            <a:r>
              <a:rPr lang="fa-IR" smtClean="0">
                <a:cs typeface="2  Nazanin" panose="00000400000000000000" pitchFamily="2" charset="-78"/>
              </a:rPr>
              <a:t>اگر بیشتر یا مساوی 6.5% باشد دیابت است</a:t>
            </a:r>
            <a:endParaRPr lang="en-US" dirty="0">
              <a:cs typeface="2  Nazanin" panose="00000400000000000000" pitchFamily="2" charset="-78"/>
            </a:endParaRPr>
          </a:p>
        </p:txBody>
      </p:sp>
      <p:sp>
        <p:nvSpPr>
          <p:cNvPr id="4" name="Rectangle 3"/>
          <p:cNvSpPr/>
          <p:nvPr/>
        </p:nvSpPr>
        <p:spPr>
          <a:xfrm>
            <a:off x="4915858" y="529233"/>
            <a:ext cx="2119491" cy="861774"/>
          </a:xfrm>
          <a:prstGeom prst="rect">
            <a:avLst/>
          </a:prstGeom>
        </p:spPr>
        <p:txBody>
          <a:bodyPr wrap="none">
            <a:spAutoFit/>
          </a:bodyPr>
          <a:lstStyle/>
          <a:p>
            <a:r>
              <a:rPr lang="fa-IR" sz="5000" b="1" cap="all" spc="100" dirty="0">
                <a:solidFill>
                  <a:prstClr val="black">
                    <a:lumMod val="95000"/>
                    <a:lumOff val="5000"/>
                  </a:prstClr>
                </a:solidFill>
                <a:latin typeface="Tw Cen MT Condensed" panose="020B0606020104020203"/>
                <a:ea typeface="+mj-ea"/>
                <a:cs typeface="2  Nazanin" panose="00000400000000000000" pitchFamily="2" charset="-78"/>
              </a:rPr>
              <a:t>تشخیص</a:t>
            </a:r>
            <a:endParaRPr lang="en-US" dirty="0"/>
          </a:p>
        </p:txBody>
      </p:sp>
      <p:sp>
        <p:nvSpPr>
          <p:cNvPr id="2" name="Footer Placeholder 1"/>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4C8DD-2398-406A-BDEC-83C72BBB1A24}" type="slidenum">
              <a:rPr lang="en-US" smtClean="0"/>
              <a:t>7</a:t>
            </a:fld>
            <a:endParaRPr lang="en-US"/>
          </a:p>
        </p:txBody>
      </p:sp>
    </p:spTree>
    <p:extLst>
      <p:ext uri="{BB962C8B-B14F-4D97-AF65-F5344CB8AC3E}">
        <p14:creationId xmlns:p14="http://schemas.microsoft.com/office/powerpoint/2010/main" val="3044479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1499616"/>
          </a:xfrm>
        </p:spPr>
        <p:txBody>
          <a:bodyPr>
            <a:normAutofit/>
          </a:bodyPr>
          <a:lstStyle/>
          <a:p>
            <a:pPr algn="ctr"/>
            <a:r>
              <a:rPr lang="fa-IR" sz="6000" dirty="0" smtClean="0">
                <a:cs typeface="2  Nazanin" panose="00000400000000000000" pitchFamily="2" charset="-78"/>
              </a:rPr>
              <a:t>تقسیم بندی دیابت</a:t>
            </a:r>
            <a:endParaRPr lang="en-US" sz="6000" dirty="0">
              <a:cs typeface="2  Nazanin" panose="00000400000000000000" pitchFamily="2" charset="-78"/>
            </a:endParaRPr>
          </a:p>
        </p:txBody>
      </p:sp>
      <p:sp>
        <p:nvSpPr>
          <p:cNvPr id="3" name="Content Placeholder 2"/>
          <p:cNvSpPr>
            <a:spLocks noGrp="1"/>
          </p:cNvSpPr>
          <p:nvPr>
            <p:ph idx="1"/>
          </p:nvPr>
        </p:nvSpPr>
        <p:spPr>
          <a:xfrm>
            <a:off x="1024128" y="1658983"/>
            <a:ext cx="9720073" cy="4650377"/>
          </a:xfrm>
        </p:spPr>
        <p:txBody>
          <a:bodyPr>
            <a:normAutofit fontScale="92500" lnSpcReduction="20000"/>
          </a:bodyPr>
          <a:lstStyle/>
          <a:p>
            <a:pPr algn="r" rtl="1"/>
            <a:r>
              <a:rPr lang="fa-IR" dirty="0">
                <a:cs typeface="2  Nazanin" panose="00000400000000000000" pitchFamily="2" charset="-78"/>
              </a:rPr>
              <a:t>دیابت را به دو دسته عمده تیپ یک و تیپ دو تقسیم می کنند. البته انواع دیگر نیز هستند اما این دو شایع تر هستند . </a:t>
            </a:r>
            <a:r>
              <a:rPr lang="en-US" dirty="0">
                <a:cs typeface="2  Nazanin" panose="00000400000000000000" pitchFamily="2" charset="-78"/>
              </a:rPr>
              <a:t>Gestational </a:t>
            </a:r>
            <a:r>
              <a:rPr lang="en-US" dirty="0" err="1">
                <a:cs typeface="2  Nazanin" panose="00000400000000000000" pitchFamily="2" charset="-78"/>
              </a:rPr>
              <a:t>daibetes</a:t>
            </a:r>
            <a:r>
              <a:rPr lang="en-US" dirty="0">
                <a:cs typeface="2  Nazanin" panose="00000400000000000000" pitchFamily="2" charset="-78"/>
              </a:rPr>
              <a:t> </a:t>
            </a:r>
            <a:r>
              <a:rPr lang="fa-IR" dirty="0" smtClean="0">
                <a:cs typeface="2  Nazanin" panose="00000400000000000000" pitchFamily="2" charset="-78"/>
              </a:rPr>
              <a:t> یعنی </a:t>
            </a:r>
            <a:r>
              <a:rPr lang="fa-IR" dirty="0">
                <a:cs typeface="2  Nazanin" panose="00000400000000000000" pitchFamily="2" charset="-78"/>
              </a:rPr>
              <a:t>دیابتی که در زمان حاملگی تشخیص داده می شود و انواع خاص دیگر دیابت که اکثرا بصورت ژنتیک ایجاد می شوند </a:t>
            </a:r>
          </a:p>
          <a:p>
            <a:pPr algn="r" rtl="1"/>
            <a:r>
              <a:rPr lang="fa-IR" dirty="0">
                <a:solidFill>
                  <a:srgbClr val="FF0000"/>
                </a:solidFill>
                <a:cs typeface="2  Nazanin" panose="00000400000000000000" pitchFamily="2" charset="-78"/>
              </a:rPr>
              <a:t>دیابت تیپ یک </a:t>
            </a:r>
            <a:r>
              <a:rPr lang="fa-IR" dirty="0" smtClean="0">
                <a:solidFill>
                  <a:srgbClr val="FF0000"/>
                </a:solidFill>
                <a:cs typeface="2  Nazanin" panose="00000400000000000000" pitchFamily="2" charset="-78"/>
              </a:rPr>
              <a:t>ملیتوس</a:t>
            </a:r>
            <a:r>
              <a:rPr lang="fa-IR" dirty="0" smtClean="0">
                <a:cs typeface="2  Nazanin" panose="00000400000000000000" pitchFamily="2" charset="-78"/>
              </a:rPr>
              <a:t>90</a:t>
            </a:r>
            <a:r>
              <a:rPr lang="fa-IR" dirty="0">
                <a:cs typeface="2  Nazanin" panose="00000400000000000000" pitchFamily="2" charset="-78"/>
              </a:rPr>
              <a:t>% بیماران تیپ یک دیابت  یک بیماری خود ایمنی دارند و 10% بقیه کمبود انسولین دارند ولی علتش مشخص </a:t>
            </a:r>
            <a:r>
              <a:rPr lang="fa-IR" dirty="0" smtClean="0">
                <a:cs typeface="2  Nazanin" panose="00000400000000000000" pitchFamily="2" charset="-78"/>
              </a:rPr>
              <a:t>نیست</a:t>
            </a:r>
          </a:p>
          <a:p>
            <a:pPr algn="r" rtl="1"/>
            <a:r>
              <a:rPr lang="fa-IR" dirty="0" smtClean="0">
                <a:cs typeface="2  Nazanin" panose="00000400000000000000" pitchFamily="2" charset="-78"/>
              </a:rPr>
              <a:t>نقش ژنتیک:</a:t>
            </a:r>
            <a:r>
              <a:rPr lang="fa-IR" dirty="0">
                <a:cs typeface="2  Nazanin" panose="00000400000000000000" pitchFamily="2" charset="-78"/>
              </a:rPr>
              <a:t> هاپلوتیپ هایی هستند که 95% بیماران این انتی ژنهای مرتبط با </a:t>
            </a:r>
            <a:r>
              <a:rPr lang="en-US" dirty="0">
                <a:cs typeface="2  Nazanin" panose="00000400000000000000" pitchFamily="2" charset="-78"/>
              </a:rPr>
              <a:t>HLA</a:t>
            </a:r>
            <a:r>
              <a:rPr lang="fa-IR" dirty="0">
                <a:cs typeface="2  Nazanin" panose="00000400000000000000" pitchFamily="2" charset="-78"/>
              </a:rPr>
              <a:t> را دارند، در حالی که </a:t>
            </a:r>
            <a:r>
              <a:rPr lang="en-US" dirty="0">
                <a:cs typeface="2  Nazanin" panose="00000400000000000000" pitchFamily="2" charset="-78"/>
              </a:rPr>
              <a:t>HLADR3/DR4</a:t>
            </a:r>
            <a:r>
              <a:rPr lang="fa-IR" dirty="0">
                <a:cs typeface="2  Nazanin" panose="00000400000000000000" pitchFamily="2" charset="-78"/>
              </a:rPr>
              <a:t> در جمعیت نرمال کمتر از 40% است.</a:t>
            </a:r>
            <a:endParaRPr lang="en-US" dirty="0">
              <a:cs typeface="2  Nazanin" panose="00000400000000000000" pitchFamily="2" charset="-78"/>
            </a:endParaRPr>
          </a:p>
          <a:p>
            <a:pPr algn="r" rtl="1"/>
            <a:r>
              <a:rPr lang="fa-IR" dirty="0">
                <a:cs typeface="2  Nazanin" panose="00000400000000000000" pitchFamily="2" charset="-78"/>
              </a:rPr>
              <a:t>نشان داده شده که آنتی ژنهای دیگری مثل :</a:t>
            </a:r>
          </a:p>
          <a:p>
            <a:pPr algn="r" rtl="1"/>
            <a:r>
              <a:rPr lang="en-US" dirty="0">
                <a:cs typeface="2  Nazanin" panose="00000400000000000000" pitchFamily="2" charset="-78"/>
              </a:rPr>
              <a:t>DQA1*0301</a:t>
            </a:r>
            <a:endParaRPr lang="fa-IR" dirty="0">
              <a:cs typeface="2  Nazanin" panose="00000400000000000000" pitchFamily="2" charset="-78"/>
            </a:endParaRPr>
          </a:p>
          <a:p>
            <a:pPr algn="r" rtl="1"/>
            <a:r>
              <a:rPr lang="en-US" dirty="0">
                <a:cs typeface="2  Nazanin" panose="00000400000000000000" pitchFamily="2" charset="-78"/>
              </a:rPr>
              <a:t>DQB1*0302</a:t>
            </a:r>
          </a:p>
          <a:p>
            <a:pPr algn="r" rtl="1"/>
            <a:r>
              <a:rPr lang="en-US" dirty="0">
                <a:cs typeface="2  Nazanin" panose="00000400000000000000" pitchFamily="2" charset="-78"/>
              </a:rPr>
              <a:t>DQB1*0201</a:t>
            </a:r>
          </a:p>
          <a:p>
            <a:pPr algn="r" rtl="1"/>
            <a:r>
              <a:rPr lang="fa-IR" dirty="0">
                <a:cs typeface="2  Nazanin" panose="00000400000000000000" pitchFamily="2" charset="-78"/>
              </a:rPr>
              <a:t>نقش بیشتری را در پاتوژنز دیابت دارند </a:t>
            </a:r>
            <a:endParaRPr lang="en-US" dirty="0">
              <a:cs typeface="2  Nazanin" panose="00000400000000000000" pitchFamily="2" charset="-78"/>
            </a:endParaRP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4C8DD-2398-406A-BDEC-83C72BBB1A24}" type="slidenum">
              <a:rPr lang="en-US" smtClean="0"/>
              <a:t>8</a:t>
            </a:fld>
            <a:endParaRPr lang="en-US"/>
          </a:p>
        </p:txBody>
      </p:sp>
    </p:spTree>
    <p:extLst>
      <p:ext uri="{BB962C8B-B14F-4D97-AF65-F5344CB8AC3E}">
        <p14:creationId xmlns:p14="http://schemas.microsoft.com/office/powerpoint/2010/main" val="4166461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274320"/>
            <a:ext cx="9720073" cy="6035040"/>
          </a:xfrm>
        </p:spPr>
        <p:txBody>
          <a:bodyPr>
            <a:normAutofit fontScale="85000" lnSpcReduction="20000"/>
          </a:bodyPr>
          <a:lstStyle/>
          <a:p>
            <a:pPr algn="r" rtl="1"/>
            <a:r>
              <a:rPr lang="en-US" dirty="0">
                <a:cs typeface="2  Nazanin" panose="00000400000000000000" pitchFamily="2" charset="-78"/>
              </a:rPr>
              <a:t>Protective HLA haplotype :DQA1*0102, DQB1*0602</a:t>
            </a:r>
            <a:r>
              <a:rPr lang="fa-IR" dirty="0">
                <a:cs typeface="2  Nazanin" panose="00000400000000000000" pitchFamily="2" charset="-78"/>
              </a:rPr>
              <a:t> شانس ابتلا به دیابت را کمتر می کند به این صورت که 1% یا کمتر از بیماران این آنتی ژن ها را دارند.</a:t>
            </a:r>
          </a:p>
          <a:p>
            <a:pPr algn="r" rtl="1"/>
            <a:r>
              <a:rPr lang="fa-IR" dirty="0">
                <a:cs typeface="2  Nazanin" panose="00000400000000000000" pitchFamily="2" charset="-78"/>
              </a:rPr>
              <a:t>2.</a:t>
            </a:r>
            <a:r>
              <a:rPr lang="en-US" dirty="0">
                <a:cs typeface="2  Nazanin" panose="00000400000000000000" pitchFamily="2" charset="-78"/>
              </a:rPr>
              <a:t> Environmental event</a:t>
            </a:r>
            <a:r>
              <a:rPr lang="fa-IR" dirty="0">
                <a:cs typeface="2  Nazanin" panose="00000400000000000000" pitchFamily="2" charset="-78"/>
              </a:rPr>
              <a:t>: ممکن است یک بیماری ویروسی باشد. ویروس هایی که بیان شده اند:</a:t>
            </a:r>
          </a:p>
          <a:p>
            <a:pPr algn="r" rtl="1"/>
            <a:r>
              <a:rPr lang="en-US" dirty="0">
                <a:cs typeface="2  Nazanin" panose="00000400000000000000" pitchFamily="2" charset="-78"/>
              </a:rPr>
              <a:t>Viral infection </a:t>
            </a:r>
            <a:r>
              <a:rPr lang="fa-IR" dirty="0">
                <a:cs typeface="2  Nazanin" panose="00000400000000000000" pitchFamily="2" charset="-78"/>
              </a:rPr>
              <a:t>( روبلیا، </a:t>
            </a:r>
            <a:r>
              <a:rPr lang="en-US" dirty="0" err="1">
                <a:cs typeface="2  Nazanin" panose="00000400000000000000" pitchFamily="2" charset="-78"/>
              </a:rPr>
              <a:t>coxackie</a:t>
            </a:r>
            <a:r>
              <a:rPr lang="fa-IR" dirty="0">
                <a:cs typeface="2  Nazanin" panose="00000400000000000000" pitchFamily="2" charset="-78"/>
              </a:rPr>
              <a:t>، </a:t>
            </a:r>
            <a:r>
              <a:rPr lang="en-US" dirty="0">
                <a:cs typeface="2  Nazanin" panose="00000400000000000000" pitchFamily="2" charset="-78"/>
              </a:rPr>
              <a:t>CMV</a:t>
            </a:r>
            <a:r>
              <a:rPr lang="fa-IR" dirty="0">
                <a:cs typeface="2  Nazanin" panose="00000400000000000000" pitchFamily="2" charset="-78"/>
              </a:rPr>
              <a:t>و </a:t>
            </a:r>
            <a:r>
              <a:rPr lang="en-US" dirty="0">
                <a:cs typeface="2  Nazanin" panose="00000400000000000000" pitchFamily="2" charset="-78"/>
              </a:rPr>
              <a:t>mumps</a:t>
            </a:r>
            <a:r>
              <a:rPr lang="fa-IR" dirty="0">
                <a:cs typeface="2  Nazanin" panose="00000400000000000000" pitchFamily="2" charset="-78"/>
              </a:rPr>
              <a:t>)، ممکن است یک توکسین باشدمثل :</a:t>
            </a:r>
            <a:endParaRPr lang="en-US" dirty="0">
              <a:cs typeface="2  Nazanin" panose="00000400000000000000" pitchFamily="2" charset="-78"/>
            </a:endParaRPr>
          </a:p>
          <a:p>
            <a:pPr algn="r" rtl="1"/>
            <a:r>
              <a:rPr lang="en-US" dirty="0">
                <a:cs typeface="2  Nazanin" panose="00000400000000000000" pitchFamily="2" charset="-78"/>
              </a:rPr>
              <a:t>Bovine milk protein</a:t>
            </a:r>
          </a:p>
          <a:p>
            <a:pPr algn="r" rtl="1"/>
            <a:r>
              <a:rPr lang="en-US" dirty="0" err="1">
                <a:cs typeface="2  Nazanin" panose="00000400000000000000" pitchFamily="2" charset="-78"/>
              </a:rPr>
              <a:t>Nitrosuria</a:t>
            </a:r>
            <a:r>
              <a:rPr lang="en-US" dirty="0">
                <a:cs typeface="2  Nazanin" panose="00000400000000000000" pitchFamily="2" charset="-78"/>
              </a:rPr>
              <a:t> </a:t>
            </a:r>
            <a:r>
              <a:rPr lang="en-US" dirty="0" err="1">
                <a:cs typeface="2  Nazanin" panose="00000400000000000000" pitchFamily="2" charset="-78"/>
              </a:rPr>
              <a:t>compds</a:t>
            </a:r>
            <a:r>
              <a:rPr lang="en-US" dirty="0">
                <a:cs typeface="2  Nazanin" panose="00000400000000000000" pitchFamily="2" charset="-78"/>
              </a:rPr>
              <a:t>.</a:t>
            </a:r>
          </a:p>
          <a:p>
            <a:pPr algn="r" rtl="1"/>
            <a:r>
              <a:rPr lang="en-US" dirty="0">
                <a:cs typeface="2  Nazanin" panose="00000400000000000000" pitchFamily="2" charset="-78"/>
              </a:rPr>
              <a:t>Others….</a:t>
            </a:r>
            <a:endParaRPr lang="fa-IR" dirty="0">
              <a:cs typeface="2  Nazanin" panose="00000400000000000000" pitchFamily="2" charset="-78"/>
            </a:endParaRPr>
          </a:p>
          <a:p>
            <a:pPr algn="r" rtl="1"/>
            <a:r>
              <a:rPr lang="fa-IR" dirty="0">
                <a:cs typeface="2  Nazanin" panose="00000400000000000000" pitchFamily="2" charset="-78"/>
              </a:rPr>
              <a:t>که آنتی ژن هایی هستند که وارد بدن می شوند و سبب فعال شدن سیستم ایمنی میشوند و این خود سبب بیان شدن آنتی ژن هایی در سطح بتا سل در جزایر لانگر هانس بشود که بدن آن را خارجی  می بیند و به آن حمله ور می شود</a:t>
            </a:r>
            <a:r>
              <a:rPr lang="fa-IR" dirty="0" smtClean="0">
                <a:cs typeface="2  Nazanin" panose="00000400000000000000" pitchFamily="2" charset="-78"/>
              </a:rPr>
              <a:t>.</a:t>
            </a:r>
          </a:p>
          <a:p>
            <a:pPr algn="r" rtl="1"/>
            <a:r>
              <a:rPr lang="fa-IR" dirty="0" smtClean="0">
                <a:cs typeface="2  Nazanin" panose="00000400000000000000" pitchFamily="2" charset="-78"/>
              </a:rPr>
              <a:t>در </a:t>
            </a:r>
            <a:r>
              <a:rPr lang="fa-IR" dirty="0">
                <a:cs typeface="2  Nazanin" panose="00000400000000000000" pitchFamily="2" charset="-78"/>
              </a:rPr>
              <a:t>اینجا </a:t>
            </a:r>
            <a:r>
              <a:rPr lang="en-US" dirty="0">
                <a:cs typeface="2  Nazanin" panose="00000400000000000000" pitchFamily="2" charset="-78"/>
              </a:rPr>
              <a:t>CD8+Tlymphocytes</a:t>
            </a:r>
            <a:r>
              <a:rPr lang="fa-IR" dirty="0">
                <a:cs typeface="2  Nazanin" panose="00000400000000000000" pitchFamily="2" charset="-78"/>
              </a:rPr>
              <a:t> که همان </a:t>
            </a:r>
            <a:r>
              <a:rPr lang="en-US" dirty="0">
                <a:cs typeface="2  Nazanin" panose="00000400000000000000" pitchFamily="2" charset="-78"/>
              </a:rPr>
              <a:t>killer cell</a:t>
            </a:r>
            <a:r>
              <a:rPr lang="fa-IR" dirty="0">
                <a:cs typeface="2  Nazanin" panose="00000400000000000000" pitchFamily="2" charset="-78"/>
              </a:rPr>
              <a:t> ها هستند نقش عمده در تخریب سلول های بتادر جزایر لانگرهانس را دارند و همچنین  سیتوکین هایی مثل </a:t>
            </a:r>
            <a:r>
              <a:rPr lang="en-US" dirty="0">
                <a:cs typeface="2  Nazanin" panose="00000400000000000000" pitchFamily="2" charset="-78"/>
              </a:rPr>
              <a:t>IL1, TNF</a:t>
            </a:r>
            <a:r>
              <a:rPr lang="el-GR" dirty="0">
                <a:cs typeface="2  Nazanin" panose="00000400000000000000" pitchFamily="2" charset="-78"/>
              </a:rPr>
              <a:t>α</a:t>
            </a:r>
            <a:r>
              <a:rPr lang="en-US" dirty="0">
                <a:cs typeface="2  Nazanin" panose="00000400000000000000" pitchFamily="2" charset="-78"/>
              </a:rPr>
              <a:t>, INF</a:t>
            </a:r>
            <a:r>
              <a:rPr lang="el-GR" dirty="0">
                <a:cs typeface="2  Nazanin" panose="00000400000000000000" pitchFamily="2" charset="-78"/>
              </a:rPr>
              <a:t>γ</a:t>
            </a:r>
            <a:r>
              <a:rPr lang="en-US" dirty="0">
                <a:cs typeface="2  Nazanin" panose="00000400000000000000" pitchFamily="2" charset="-78"/>
              </a:rPr>
              <a:t>,</a:t>
            </a:r>
            <a:r>
              <a:rPr lang="fa-IR" dirty="0">
                <a:cs typeface="2  Nazanin" panose="00000400000000000000" pitchFamily="2" charset="-78"/>
              </a:rPr>
              <a:t> متابولیت های نیتریت اکسید در تخریب بتا سل ها نقش دارند و موقعی که 80% از این سلول ها تخریب شدند دیابت خود را نشان می دهد.</a:t>
            </a:r>
            <a:endParaRPr lang="en-US" dirty="0">
              <a:cs typeface="2  Nazanin" panose="00000400000000000000" pitchFamily="2" charset="-78"/>
            </a:endParaRPr>
          </a:p>
          <a:p>
            <a:pPr algn="r" rtl="1"/>
            <a:r>
              <a:rPr lang="fa-IR" dirty="0" smtClean="0">
                <a:cs typeface="2  Nazanin" panose="00000400000000000000" pitchFamily="2" charset="-78"/>
              </a:rPr>
              <a:t> </a:t>
            </a:r>
            <a:r>
              <a:rPr lang="en-US" dirty="0">
                <a:cs typeface="2  Nazanin" panose="00000400000000000000" pitchFamily="2" charset="-78"/>
              </a:rPr>
              <a:t>gross diabetes</a:t>
            </a:r>
            <a:r>
              <a:rPr lang="fa-IR" dirty="0">
                <a:cs typeface="2  Nazanin" panose="00000400000000000000" pitchFamily="2" charset="-78"/>
              </a:rPr>
              <a:t>: در پروسه تبدیل خودی به غیر خودی تعدادی </a:t>
            </a:r>
            <a:r>
              <a:rPr lang="en-US" dirty="0">
                <a:cs typeface="2  Nazanin" panose="00000400000000000000" pitchFamily="2" charset="-78"/>
              </a:rPr>
              <a:t> </a:t>
            </a:r>
            <a:r>
              <a:rPr lang="fa-IR" dirty="0">
                <a:cs typeface="2  Nazanin" panose="00000400000000000000" pitchFamily="2" charset="-78"/>
              </a:rPr>
              <a:t>مارکرهای ایمنی هستند که علت دیابت نیستند و فقط مارکر هستندمثلا آنتی بادی علیه گلوتامیک اسید دکربوکسیلاز(</a:t>
            </a:r>
            <a:r>
              <a:rPr lang="en-US" dirty="0">
                <a:cs typeface="2  Nazanin" panose="00000400000000000000" pitchFamily="2" charset="-78"/>
              </a:rPr>
              <a:t>GAD</a:t>
            </a:r>
            <a:r>
              <a:rPr lang="fa-IR" dirty="0">
                <a:cs typeface="2  Nazanin" panose="00000400000000000000" pitchFamily="2" charset="-78"/>
              </a:rPr>
              <a:t>) یا آنتی بادی علیه انسولین یا علیه تیروزین فسفاتازیا علیه </a:t>
            </a:r>
            <a:r>
              <a:rPr lang="en-US" dirty="0" err="1">
                <a:cs typeface="2  Nazanin" panose="00000400000000000000" pitchFamily="2" charset="-78"/>
              </a:rPr>
              <a:t>phogrin</a:t>
            </a:r>
            <a:r>
              <a:rPr lang="fa-IR" dirty="0">
                <a:cs typeface="2  Nazanin" panose="00000400000000000000" pitchFamily="2" charset="-78"/>
              </a:rPr>
              <a:t> که پروتئینی است که در دیواره گرانول های ترشحی است.</a:t>
            </a:r>
          </a:p>
          <a:p>
            <a:pPr algn="r" rtl="1"/>
            <a:endParaRPr lang="en-US" dirty="0">
              <a:cs typeface="2  Nazanin" panose="00000400000000000000" pitchFamily="2" charset="-78"/>
            </a:endParaRPr>
          </a:p>
          <a:p>
            <a:pPr algn="r" rtl="1"/>
            <a:endParaRPr lang="en-US" dirty="0">
              <a:cs typeface="2  Nazanin" panose="00000400000000000000" pitchFamily="2" charset="-78"/>
            </a:endParaRPr>
          </a:p>
        </p:txBody>
      </p:sp>
      <p:sp>
        <p:nvSpPr>
          <p:cNvPr id="2" name="Footer Placeholder 1"/>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C8DD-2398-406A-BDEC-83C72BBB1A24}" type="slidenum">
              <a:rPr lang="en-US" smtClean="0"/>
              <a:t>9</a:t>
            </a:fld>
            <a:endParaRPr lang="en-US"/>
          </a:p>
        </p:txBody>
      </p:sp>
    </p:spTree>
    <p:extLst>
      <p:ext uri="{BB962C8B-B14F-4D97-AF65-F5344CB8AC3E}">
        <p14:creationId xmlns:p14="http://schemas.microsoft.com/office/powerpoint/2010/main" val="38243389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419</TotalTime>
  <Words>5905</Words>
  <Application>Microsoft Office PowerPoint</Application>
  <PresentationFormat>Widescreen</PresentationFormat>
  <Paragraphs>242</Paragraphs>
  <Slides>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2  Nazanin</vt:lpstr>
      <vt:lpstr>Arial</vt:lpstr>
      <vt:lpstr>Calibri</vt:lpstr>
      <vt:lpstr>Tahoma</vt:lpstr>
      <vt:lpstr>Times New Roman</vt:lpstr>
      <vt:lpstr>Tw Cen MT</vt:lpstr>
      <vt:lpstr>Tw Cen MT Condensed</vt:lpstr>
      <vt:lpstr>Wingdings 3</vt:lpstr>
      <vt:lpstr>Integral</vt:lpstr>
      <vt:lpstr>دیابت</vt:lpstr>
      <vt:lpstr>PowerPoint Presentation</vt:lpstr>
      <vt:lpstr>علایم</vt:lpstr>
      <vt:lpstr>PowerPoint Presentation</vt:lpstr>
      <vt:lpstr>تشخیص</vt:lpstr>
      <vt:lpstr>PowerPoint Presentation</vt:lpstr>
      <vt:lpstr>PowerPoint Presentation</vt:lpstr>
      <vt:lpstr>تقسیم بندی دیابت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مقایسه دیابت تیپ یک و دو</vt:lpstr>
      <vt:lpstr>مقایسه دیابت تیپ یک و دو</vt:lpstr>
      <vt:lpstr>درمان</vt:lpstr>
      <vt:lpstr>C- peptide</vt:lpstr>
      <vt:lpstr>PowerPoint Presentation</vt:lpstr>
      <vt:lpstr>هیپوگلیسمی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دیابت</dc:title>
  <dc:creator>Admin</dc:creator>
  <cp:lastModifiedBy>markazi</cp:lastModifiedBy>
  <cp:revision>28</cp:revision>
  <dcterms:created xsi:type="dcterms:W3CDTF">2023-10-31T16:56:22Z</dcterms:created>
  <dcterms:modified xsi:type="dcterms:W3CDTF">2023-11-05T21:19:58Z</dcterms:modified>
</cp:coreProperties>
</file>